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315" r:id="rId5"/>
    <p:sldId id="1310" r:id="rId6"/>
    <p:sldId id="1315" r:id="rId7"/>
    <p:sldId id="1311" r:id="rId8"/>
    <p:sldId id="371" r:id="rId9"/>
    <p:sldId id="372" r:id="rId10"/>
    <p:sldId id="361" r:id="rId11"/>
    <p:sldId id="354" r:id="rId12"/>
    <p:sldId id="1312" r:id="rId13"/>
    <p:sldId id="379" r:id="rId14"/>
    <p:sldId id="1317" r:id="rId15"/>
    <p:sldId id="1314" r:id="rId16"/>
    <p:sldId id="1316" r:id="rId17"/>
    <p:sldId id="374" r:id="rId18"/>
    <p:sldId id="1318" r:id="rId19"/>
    <p:sldId id="1319" r:id="rId20"/>
    <p:sldId id="1329" r:id="rId21"/>
    <p:sldId id="334" r:id="rId22"/>
    <p:sldId id="378" r:id="rId23"/>
    <p:sldId id="355" r:id="rId24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A929E8-B9B9-4E22-A3FA-95B01AF1CB16}" v="144" dt="2023-11-28T08:00:05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7" autoAdjust="0"/>
    <p:restoredTop sz="70922" autoAdjust="0"/>
  </p:normalViewPr>
  <p:slideViewPr>
    <p:cSldViewPr snapToGrid="0" snapToObjects="1">
      <p:cViewPr varScale="1">
        <p:scale>
          <a:sx n="72" d="100"/>
          <a:sy n="72" d="100"/>
        </p:scale>
        <p:origin x="3000" y="54"/>
      </p:cViewPr>
      <p:guideLst/>
    </p:cSldViewPr>
  </p:slideViewPr>
  <p:outlineViewPr>
    <p:cViewPr>
      <p:scale>
        <a:sx n="33" d="100"/>
        <a:sy n="33" d="100"/>
      </p:scale>
      <p:origin x="0" y="-8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40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nor Norén" userId="04844790-1319-41da-8be4-1b9dbcc2e66a" providerId="ADAL" clId="{7CC5D60D-09E5-47E9-BE15-2A4E1016A050}"/>
    <pc:docChg chg="modSld">
      <pc:chgData name="Ellinor Norén" userId="04844790-1319-41da-8be4-1b9dbcc2e66a" providerId="ADAL" clId="{7CC5D60D-09E5-47E9-BE15-2A4E1016A050}" dt="2023-11-28T10:33:17.579" v="19" actId="6549"/>
      <pc:docMkLst>
        <pc:docMk/>
      </pc:docMkLst>
      <pc:sldChg chg="modNotesTx">
        <pc:chgData name="Ellinor Norén" userId="04844790-1319-41da-8be4-1b9dbcc2e66a" providerId="ADAL" clId="{7CC5D60D-09E5-47E9-BE15-2A4E1016A050}" dt="2023-11-28T10:30:52.361" v="0" actId="6549"/>
        <pc:sldMkLst>
          <pc:docMk/>
          <pc:sldMk cId="0" sldId="315"/>
        </pc:sldMkLst>
      </pc:sldChg>
      <pc:sldChg chg="modNotesTx">
        <pc:chgData name="Ellinor Norén" userId="04844790-1319-41da-8be4-1b9dbcc2e66a" providerId="ADAL" clId="{7CC5D60D-09E5-47E9-BE15-2A4E1016A050}" dt="2023-11-28T10:33:07.755" v="17" actId="6549"/>
        <pc:sldMkLst>
          <pc:docMk/>
          <pc:sldMk cId="1315571042" sldId="334"/>
        </pc:sldMkLst>
      </pc:sldChg>
      <pc:sldChg chg="modNotesTx">
        <pc:chgData name="Ellinor Norén" userId="04844790-1319-41da-8be4-1b9dbcc2e66a" providerId="ADAL" clId="{7CC5D60D-09E5-47E9-BE15-2A4E1016A050}" dt="2023-11-28T10:31:42.018" v="7" actId="6549"/>
        <pc:sldMkLst>
          <pc:docMk/>
          <pc:sldMk cId="0" sldId="354"/>
        </pc:sldMkLst>
      </pc:sldChg>
      <pc:sldChg chg="modNotesTx">
        <pc:chgData name="Ellinor Norén" userId="04844790-1319-41da-8be4-1b9dbcc2e66a" providerId="ADAL" clId="{7CC5D60D-09E5-47E9-BE15-2A4E1016A050}" dt="2023-11-28T10:33:17.579" v="19" actId="6549"/>
        <pc:sldMkLst>
          <pc:docMk/>
          <pc:sldMk cId="0" sldId="355"/>
        </pc:sldMkLst>
      </pc:sldChg>
      <pc:sldChg chg="modNotesTx">
        <pc:chgData name="Ellinor Norén" userId="04844790-1319-41da-8be4-1b9dbcc2e66a" providerId="ADAL" clId="{7CC5D60D-09E5-47E9-BE15-2A4E1016A050}" dt="2023-11-28T10:31:37.580" v="6" actId="6549"/>
        <pc:sldMkLst>
          <pc:docMk/>
          <pc:sldMk cId="0" sldId="361"/>
        </pc:sldMkLst>
      </pc:sldChg>
      <pc:sldChg chg="modNotesTx">
        <pc:chgData name="Ellinor Norén" userId="04844790-1319-41da-8be4-1b9dbcc2e66a" providerId="ADAL" clId="{7CC5D60D-09E5-47E9-BE15-2A4E1016A050}" dt="2023-11-28T10:31:19.686" v="4" actId="6549"/>
        <pc:sldMkLst>
          <pc:docMk/>
          <pc:sldMk cId="0" sldId="371"/>
        </pc:sldMkLst>
      </pc:sldChg>
      <pc:sldChg chg="modNotesTx">
        <pc:chgData name="Ellinor Norén" userId="04844790-1319-41da-8be4-1b9dbcc2e66a" providerId="ADAL" clId="{7CC5D60D-09E5-47E9-BE15-2A4E1016A050}" dt="2023-11-28T10:31:32.115" v="5" actId="20577"/>
        <pc:sldMkLst>
          <pc:docMk/>
          <pc:sldMk cId="0" sldId="372"/>
        </pc:sldMkLst>
      </pc:sldChg>
      <pc:sldChg chg="modNotesTx">
        <pc:chgData name="Ellinor Norén" userId="04844790-1319-41da-8be4-1b9dbcc2e66a" providerId="ADAL" clId="{7CC5D60D-09E5-47E9-BE15-2A4E1016A050}" dt="2023-11-28T10:32:45.638" v="13" actId="6549"/>
        <pc:sldMkLst>
          <pc:docMk/>
          <pc:sldMk cId="0" sldId="374"/>
        </pc:sldMkLst>
      </pc:sldChg>
      <pc:sldChg chg="modNotesTx">
        <pc:chgData name="Ellinor Norén" userId="04844790-1319-41da-8be4-1b9dbcc2e66a" providerId="ADAL" clId="{7CC5D60D-09E5-47E9-BE15-2A4E1016A050}" dt="2023-11-28T10:33:12.539" v="18" actId="6549"/>
        <pc:sldMkLst>
          <pc:docMk/>
          <pc:sldMk cId="0" sldId="378"/>
        </pc:sldMkLst>
      </pc:sldChg>
      <pc:sldChg chg="modNotesTx">
        <pc:chgData name="Ellinor Norén" userId="04844790-1319-41da-8be4-1b9dbcc2e66a" providerId="ADAL" clId="{7CC5D60D-09E5-47E9-BE15-2A4E1016A050}" dt="2023-11-28T10:31:56.607" v="9" actId="6549"/>
        <pc:sldMkLst>
          <pc:docMk/>
          <pc:sldMk cId="706715479" sldId="379"/>
        </pc:sldMkLst>
      </pc:sldChg>
      <pc:sldChg chg="modNotesTx">
        <pc:chgData name="Ellinor Norén" userId="04844790-1319-41da-8be4-1b9dbcc2e66a" providerId="ADAL" clId="{7CC5D60D-09E5-47E9-BE15-2A4E1016A050}" dt="2023-11-28T10:31:00.429" v="1" actId="6549"/>
        <pc:sldMkLst>
          <pc:docMk/>
          <pc:sldMk cId="1184221385" sldId="1310"/>
        </pc:sldMkLst>
      </pc:sldChg>
      <pc:sldChg chg="modNotesTx">
        <pc:chgData name="Ellinor Norén" userId="04844790-1319-41da-8be4-1b9dbcc2e66a" providerId="ADAL" clId="{7CC5D60D-09E5-47E9-BE15-2A4E1016A050}" dt="2023-11-28T10:31:14.004" v="3" actId="6549"/>
        <pc:sldMkLst>
          <pc:docMk/>
          <pc:sldMk cId="765686537" sldId="1311"/>
        </pc:sldMkLst>
      </pc:sldChg>
      <pc:sldChg chg="modNotesTx">
        <pc:chgData name="Ellinor Norén" userId="04844790-1319-41da-8be4-1b9dbcc2e66a" providerId="ADAL" clId="{7CC5D60D-09E5-47E9-BE15-2A4E1016A050}" dt="2023-11-28T10:31:48.892" v="8" actId="6549"/>
        <pc:sldMkLst>
          <pc:docMk/>
          <pc:sldMk cId="1671797230" sldId="1312"/>
        </pc:sldMkLst>
      </pc:sldChg>
      <pc:sldChg chg="modNotesTx">
        <pc:chgData name="Ellinor Norén" userId="04844790-1319-41da-8be4-1b9dbcc2e66a" providerId="ADAL" clId="{7CC5D60D-09E5-47E9-BE15-2A4E1016A050}" dt="2023-11-28T10:32:31.955" v="11" actId="6549"/>
        <pc:sldMkLst>
          <pc:docMk/>
          <pc:sldMk cId="868648081" sldId="1314"/>
        </pc:sldMkLst>
      </pc:sldChg>
      <pc:sldChg chg="modNotesTx">
        <pc:chgData name="Ellinor Norén" userId="04844790-1319-41da-8be4-1b9dbcc2e66a" providerId="ADAL" clId="{7CC5D60D-09E5-47E9-BE15-2A4E1016A050}" dt="2023-11-28T10:31:08.539" v="2" actId="6549"/>
        <pc:sldMkLst>
          <pc:docMk/>
          <pc:sldMk cId="1018895413" sldId="1315"/>
        </pc:sldMkLst>
      </pc:sldChg>
      <pc:sldChg chg="modNotesTx">
        <pc:chgData name="Ellinor Norén" userId="04844790-1319-41da-8be4-1b9dbcc2e66a" providerId="ADAL" clId="{7CC5D60D-09E5-47E9-BE15-2A4E1016A050}" dt="2023-11-28T10:32:37.774" v="12" actId="6549"/>
        <pc:sldMkLst>
          <pc:docMk/>
          <pc:sldMk cId="2966908172" sldId="1316"/>
        </pc:sldMkLst>
      </pc:sldChg>
      <pc:sldChg chg="modNotesTx">
        <pc:chgData name="Ellinor Norén" userId="04844790-1319-41da-8be4-1b9dbcc2e66a" providerId="ADAL" clId="{7CC5D60D-09E5-47E9-BE15-2A4E1016A050}" dt="2023-11-28T10:32:26.144" v="10" actId="6549"/>
        <pc:sldMkLst>
          <pc:docMk/>
          <pc:sldMk cId="1739177798" sldId="1317"/>
        </pc:sldMkLst>
      </pc:sldChg>
      <pc:sldChg chg="modNotesTx">
        <pc:chgData name="Ellinor Norén" userId="04844790-1319-41da-8be4-1b9dbcc2e66a" providerId="ADAL" clId="{7CC5D60D-09E5-47E9-BE15-2A4E1016A050}" dt="2023-11-28T10:32:53.300" v="14" actId="6549"/>
        <pc:sldMkLst>
          <pc:docMk/>
          <pc:sldMk cId="3575172195" sldId="1318"/>
        </pc:sldMkLst>
      </pc:sldChg>
      <pc:sldChg chg="modNotesTx">
        <pc:chgData name="Ellinor Norén" userId="04844790-1319-41da-8be4-1b9dbcc2e66a" providerId="ADAL" clId="{7CC5D60D-09E5-47E9-BE15-2A4E1016A050}" dt="2023-11-28T10:32:59.817" v="15" actId="6549"/>
        <pc:sldMkLst>
          <pc:docMk/>
          <pc:sldMk cId="2504148207" sldId="1319"/>
        </pc:sldMkLst>
      </pc:sldChg>
      <pc:sldChg chg="modNotesTx">
        <pc:chgData name="Ellinor Norén" userId="04844790-1319-41da-8be4-1b9dbcc2e66a" providerId="ADAL" clId="{7CC5D60D-09E5-47E9-BE15-2A4E1016A050}" dt="2023-11-28T10:33:03.188" v="16" actId="20577"/>
        <pc:sldMkLst>
          <pc:docMk/>
          <pc:sldMk cId="1107827773" sldId="132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0T11:04:25.72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2,'534'0,"-512"1,1 2,38 8,-37-6,1-1,26 2,257-6,-143-1,-142 0,-1-2,39-8,-37 6,1 1,26-2,455 5,-243 3,-241-1,1 2,38 8,-37-6,0-1,28 2,670-4,-351-5,-342 3,-3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0T11:04:29.555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1 102,'177'15,"-118"-7,63-1,408-8,-504-1,-1-1,45-10,-14 2,6-2,-39 7,1 1,44-2,-51 6,59 0,86-14,-99 8,1 4,77 4,74-4,-135-12,-59 10,0 1,34-2,629 4,-332 4,-294-7,-33-1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0T11:04:32.480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12,'474'0,"-435"2,0 3,65 15,-68-13,62 8,0-6,0-3,116-9,-55 1,314 2,-450-1,-1-2,39-8,-37 6,1 1,26-2,255 6,-140 1,-143 0,0 1,38 10,-36-7,0-1,26 1,297-4,-164-2,-173 1,0-1,0 0,0-1,-1 0,1-1,-1 0,1 0,-1-1,0 0,0-1,-1 0,1-1,13-11,-3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0T11:04:49.00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62 1,'-3'154,"7"167,9-223,-6-61,2 64,-10-10,-1-46,2 1,2 0,9 51,0-14,-3 1,-4-1,-7 87,1-29,0-106,-2 0,-9 41,3-16,-3 5,7-41,2 0,-3 40,2-3,-20 104,14-109,3 0,-3 79,11-86,0 1,1 1,2 0,12 55,-9-71,3 45,-7-46,11 53,-5-39,-2 1,-3 0,-2 0,-4 49,0 11,3-25,0-64,0-58,0 11,0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0T11:05:00.418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4173 66,'-48'3,"-1"2,-89 23,137-28,-16 4,-204 40,164-38,-1-3,1-2,-67-7,27-8,61 8,-67-4,65 8,-55-11,55 7,-57-2,-90-7,-10 0,-1789 16,1957-3,0-1,0-1,1-1,-32-11,31 8,0 1,-1 1,-49-4,40 9,22-1,-1 1,1 1,0 0,0 1,0 1,-29 7,41-8,0 1,0 0,0 0,1 0,-1 1,1-1,-1 1,1-1,0 1,0 0,0 0,1 0,-1 0,0 0,1 0,0 0,0 1,0-1,0 0,1 1,-1-1,1 7,-2 12,2-1,4 35,-2-25,-1 9,2-1,14 73,-9-65,-3-1,-1 1,-2 0,-6 59,1 3,3-71,-1 26,3 1,14 93,-7-89,-3 0,-7 137,-1-77,2 432,1-536,2 1,11 44,-3-14,2 5,-7-37,-2 0,4 43,-10 113,4 84,11-165,-6-62,2 63,-11 29,4 97,-2-220,1 1,-1-1,2 0,-1 1,1-1,0 0,0 0,0 0,1-1,0 1,0 0,7 8,-7-11,1 1,0-1,0 0,0 0,0-1,1 1,-1-1,1 0,-1 0,1 0,0-1,0 0,-1 0,1 0,0 0,9-1,170-2,-132-2,-1 3,1 2,79 12,-124-12,-3 1,0-1,0 0,0-1,0 1,1-1,-1 1,0-1,0-1,1 1,-1 0,0-1,0 0,1 0,-1 0,4-3,5-6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B9769-1E5D-AB49-8323-FE08D2DBE853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93B66-FC13-0B40-B9E5-B527C205FA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434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CAFEB32C-90AD-40E1-A1BB-A5F189AFD7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412062-078F-49EC-B883-FDE33398BF7D}" type="slidenum">
              <a:rPr lang="sv-SE" altLang="sv-SE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</a:t>
            </a:fld>
            <a:endParaRPr lang="sv-SE" altLang="sv-SE">
              <a:ea typeface="ＭＳ Ｐゴシック" panose="020B0600070205080204" pitchFamily="34" charset="-128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5BA7252-5B31-477E-970B-927187A7CB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82348DF0-08DB-47C3-94B0-0ACF65266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sz="1000" dirty="0">
              <a:solidFill>
                <a:srgbClr val="009C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B66-FC13-0B40-B9E5-B527C205FAF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6024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B66-FC13-0B40-B9E5-B527C205FAF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7552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B66-FC13-0B40-B9E5-B527C205FAF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6230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B66-FC13-0B40-B9E5-B527C205FAF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9470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60932B93-79B8-46B7-8F0E-87498665FB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087F73-3930-410D-87B6-FB7C9E9AEA3B}" type="slidenum">
              <a:rPr lang="sv-SE" altLang="sv-SE">
                <a:latin typeface="Calibri" panose="020F0502020204030204" pitchFamily="34" charset="0"/>
                <a:ea typeface="ＭＳ Ｐゴシック" panose="020B0600070205080204" pitchFamily="34" charset="-128"/>
              </a:rPr>
              <a:pPr/>
              <a:t>14</a:t>
            </a:fld>
            <a:endParaRPr lang="sv-SE" altLang="sv-SE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9669E0E-AA80-43C4-A59F-B33774319B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B72C7781-7331-496A-9AE7-93F2E483E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sv-SE" b="0" kern="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A664E891-C139-418B-B5C4-884EC4DEF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3EB44A-591C-4984-88DE-C725AEA6E70F}" type="slidenum">
              <a:rPr lang="sv-SE" altLang="sv-SE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15</a:t>
            </a:fld>
            <a:endParaRPr lang="sv-SE" altLang="sv-SE">
              <a:ea typeface="ＭＳ Ｐゴシック" panose="020B0600070205080204" pitchFamily="34" charset="-128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94BE4235-8C26-4E1E-8473-08AFA412F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F9DB28B-0F9E-49C6-B4E4-F55859C82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b="0" i="0" dirty="0">
              <a:solidFill>
                <a:srgbClr val="4D5156"/>
              </a:solidFill>
              <a:effectLst/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2201982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A664E891-C139-418B-B5C4-884EC4DEF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3EB44A-591C-4984-88DE-C725AEA6E70F}" type="slidenum">
              <a:rPr lang="sv-SE" altLang="sv-SE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16</a:t>
            </a:fld>
            <a:endParaRPr lang="sv-SE" altLang="sv-SE">
              <a:ea typeface="ＭＳ Ｐゴシック" panose="020B0600070205080204" pitchFamily="34" charset="-128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94BE4235-8C26-4E1E-8473-08AFA412F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F9DB28B-0F9E-49C6-B4E4-F55859C82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2541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B66-FC13-0B40-B9E5-B527C205FAF1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1832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A56C7-274E-4501-A074-56336D4EE36F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2631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43DD88EA-D1CB-41A5-A9BB-DF24DC9D8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139C9B-18F4-4AC5-9F64-9D749F98AFE3}" type="slidenum">
              <a:rPr lang="sv-SE" altLang="sv-SE">
                <a:latin typeface="Calibri" panose="020F0502020204030204" pitchFamily="34" charset="0"/>
                <a:ea typeface="ＭＳ Ｐゴシック" panose="020B0600070205080204" pitchFamily="34" charset="-128"/>
              </a:rPr>
              <a:pPr/>
              <a:t>19</a:t>
            </a:fld>
            <a:endParaRPr lang="sv-SE" altLang="sv-SE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7393A8B0-E3B0-45CC-B00F-492C11949A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45C26EE-769A-4666-9BCA-2034D2743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sv-SE" b="1" kern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B66-FC13-0B40-B9E5-B527C205FAF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0828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FD0C683E-B197-4783-9F30-136DC64714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26E012-A9FB-4DE9-9146-2975B82481AC}" type="slidenum">
              <a:rPr lang="sv-SE" altLang="sv-SE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20</a:t>
            </a:fld>
            <a:endParaRPr lang="sv-SE" altLang="sv-SE">
              <a:ea typeface="ＭＳ Ｐゴシック" panose="020B0600070205080204" pitchFamily="34" charset="-128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C0384A8-4B3B-40A7-A50C-F1E5A7D78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95E38944-983A-4824-9C8B-899AC74C5C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A664E891-C139-418B-B5C4-884EC4DEF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3EB44A-591C-4984-88DE-C725AEA6E70F}" type="slidenum">
              <a:rPr lang="sv-SE" altLang="sv-SE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3</a:t>
            </a:fld>
            <a:endParaRPr lang="sv-SE" altLang="sv-SE">
              <a:ea typeface="ＭＳ Ｐゴシック" panose="020B0600070205080204" pitchFamily="34" charset="-128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94BE4235-8C26-4E1E-8473-08AFA412F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F9DB28B-0F9E-49C6-B4E4-F55859C82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b="0" i="0" dirty="0">
              <a:solidFill>
                <a:srgbClr val="4D5156"/>
              </a:solidFill>
              <a:effectLst/>
              <a:latin typeface="Google Sans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4491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66EBDD2C-C873-4D14-975A-A5D6B997C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ED2A96-57E5-4E4F-B4D1-5AB0D61A6A76}" type="slidenum">
              <a:rPr lang="sv-SE" altLang="sv-SE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4</a:t>
            </a:fld>
            <a:endParaRPr lang="sv-SE" altLang="sv-SE">
              <a:ea typeface="ＭＳ Ｐゴシック" panose="020B0600070205080204" pitchFamily="34" charset="-128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8E41856F-7D6D-45B7-9182-81096923AC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781F726-729C-448E-8700-201F4A7F9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sv-SE" altLang="sv-SE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7103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66EBDD2C-C873-4D14-975A-A5D6B997C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ED2A96-57E5-4E4F-B4D1-5AB0D61A6A76}" type="slidenum">
              <a:rPr lang="sv-SE" altLang="sv-SE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5</a:t>
            </a:fld>
            <a:endParaRPr lang="sv-SE" altLang="sv-SE">
              <a:ea typeface="ＭＳ Ｐゴシック" panose="020B0600070205080204" pitchFamily="34" charset="-128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8E41856F-7D6D-45B7-9182-81096923AC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781F726-729C-448E-8700-201F4A7F9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b="1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sv-SE" altLang="sv-SE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sv-SE" altLang="sv-SE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A664E891-C139-418B-B5C4-884EC4DEF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3EB44A-591C-4984-88DE-C725AEA6E70F}" type="slidenum">
              <a:rPr lang="sv-SE" altLang="sv-SE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6</a:t>
            </a:fld>
            <a:endParaRPr lang="sv-SE" altLang="sv-SE">
              <a:ea typeface="ＭＳ Ｐゴシック" panose="020B0600070205080204" pitchFamily="34" charset="-128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94BE4235-8C26-4E1E-8473-08AFA412F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F9DB28B-0F9E-49C6-B4E4-F55859C82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8515BAE1-1632-4376-ABD1-204114697E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C96CDB-3449-4E07-9F43-E3E027D72191}" type="slidenum">
              <a:rPr lang="sv-SE" altLang="sv-SE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7</a:t>
            </a:fld>
            <a:endParaRPr lang="sv-SE" altLang="sv-SE">
              <a:ea typeface="ＭＳ Ｐゴシック" panose="020B0600070205080204" pitchFamily="34" charset="-128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8E633FA8-3302-4F93-BAC5-2A2A870718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67BD5B5F-4C58-4CEB-A1D3-BE9196093B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dirty="0">
              <a:solidFill>
                <a:srgbClr val="009C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FC1077B1-49FB-4985-97BB-6DC429D864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589D2F-98A7-47D9-AB52-E336AD4DF0C0}" type="slidenum">
              <a:rPr lang="sv-SE" altLang="sv-SE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8</a:t>
            </a:fld>
            <a:endParaRPr lang="sv-SE" altLang="sv-SE">
              <a:ea typeface="ＭＳ Ｐゴシック" panose="020B0600070205080204" pitchFamily="34" charset="-128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5AE47CE-0104-4916-8D07-29B2A5EA4B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A4F22FA-DCA7-43D2-974E-B8FDB68C8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FC1077B1-49FB-4985-97BB-6DC429D864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589D2F-98A7-47D9-AB52-E336AD4DF0C0}" type="slidenum">
              <a:rPr lang="sv-SE" altLang="sv-SE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9</a:t>
            </a:fld>
            <a:endParaRPr lang="sv-SE" altLang="sv-SE">
              <a:ea typeface="ＭＳ Ｐゴシック" panose="020B0600070205080204" pitchFamily="34" charset="-128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5AE47CE-0104-4916-8D07-29B2A5EA4B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A4F22FA-DCA7-43D2-974E-B8FDB68C8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784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CCDFF3-6DBF-4641-A754-6EB5C05A7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73141C1-9D00-1443-B65E-5AF160129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7862BF6-83C2-CA41-8D5E-D62F8404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CB8051-B4C8-6246-9038-03DE09D07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257E3AD-1C24-584F-A2C3-FBD2A93CF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179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856ADD-931D-3348-A779-F3D62A1A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4D48ED3-BBF0-0040-A3D6-F0C0DDF84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3B895B6-C852-0442-B3A1-8D922EA3D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93CF4E-77BF-8946-ADFC-D42AA88A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1D6DE7-0288-5F45-8229-5CEAFCDF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103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AC7DA10-486A-9145-93CC-815947FC5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0204EF7-B8D2-7B4D-9C64-7B9BA937A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71B095-5E27-2C4F-858E-DB5708D71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45AE1B6-3965-614F-95E3-838AB80D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5937FB4-88D0-8D46-88EC-2D46BEB7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166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C5A490-9F8C-474D-A830-A9AFD84F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00E70C-A0AF-F644-B89A-5814F7E87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9A6F88E-99A2-2A47-B380-5F15B3AC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2C9C028-DC1B-6344-91B8-D9F2278F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A238D0-1424-5E4A-9F98-42F49138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599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BD3501-0F3E-1843-B959-61996459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4739FE9-8619-CB49-A86E-E48C76520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BE77472-E031-4F40-9624-A75EA2BAE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7D2533E-A547-5540-810D-B1D87948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2C80E3-426D-9743-A103-1FA934E3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35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BC0CF6-032C-4D43-9DCB-8B739AC9A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95985E-09ED-F449-8FCA-E2A0D52AE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ED8D249-967D-3E4A-BB3B-2926B573D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BEA3F-9331-4A4F-B29F-DC74C9F2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6E1CDA-1A3B-C043-98C0-B472D23B9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1891F80-AC6E-3F4F-8594-C8F7980A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97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ABAC36-A26A-7044-93DF-67184270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5A8EEE-6762-854F-8158-D2A52D37E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73D5980-7F31-2B40-8CFF-A2EEDE1F8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DF1B437-46B1-DF49-8B8F-D4FE5B40F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317FF1B-C372-684D-BB52-513B022EA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498C6CD-F56A-9241-87F3-E8F15E640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C891870-2514-A347-8A9D-40D91131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6B939DC-D62B-BD4E-A3D5-C9AD18F7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350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E209E7-0729-5E49-9106-1D479F93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259F118-4B41-BF48-8353-49F0DD68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F3DD0DC-2C2F-B04B-89D7-091A3F65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2EC9BBD-59BA-B04B-8491-E13539C6C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087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31E09DC-DE9A-4440-961D-AD90A4E9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691D83-95BB-524A-BF61-8210C91F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B9EA06-0000-B745-8A02-7A173210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0134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382881-2DB1-B54D-AD53-E91357E0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41E1BD-A447-494B-99E5-B4946EEB0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FFF4B98-B1B7-4542-B2D2-8FC7EC9A3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9C203DE-100E-FA4F-B586-3E490504D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B42774-B77E-9F4D-99FA-6406F8D4A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E5981F2-1278-2D4F-958C-914D8D54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0397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FBDC2E-780C-7D44-9FBF-EB7E5F73E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40A7F99-BE6E-3C45-954A-3F1164753F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AA72F6B-A244-9F40-BA72-CFA55714A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D009AD3-FFFD-C441-85BE-B01DC57FB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9CE762F-8DD9-C141-90E1-43C22BF6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A640EB0-A028-4041-A938-2875688E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601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D69BA24-ADD2-A147-B962-BE752C7F1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5D29927-299E-6E47-81E7-9246B6CD7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34C37F4-7292-594D-A6C9-464DE790C8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89B4E-A007-2948-A3B1-BC612BCE19B5}" type="datetimeFigureOut">
              <a:rPr lang="sv-SE" smtClean="0"/>
              <a:t>2023-11-28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E49E8E7-C0BB-A74C-B7BC-D782C66DE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7F3A20B-5FF2-ED4E-8BAA-BDF904841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DC24E-4FF5-924A-B796-F2138EA0CD0A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7DF1A80-40D5-504E-92C4-BC7093D87F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14000"/>
          </a:blip>
          <a:stretch>
            <a:fillRect/>
          </a:stretch>
        </p:blipFill>
        <p:spPr>
          <a:xfrm>
            <a:off x="8610600" y="2135241"/>
            <a:ext cx="3705216" cy="501927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E328FFD-63CC-CF41-9B58-595A71E5691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067800" y="5957818"/>
            <a:ext cx="2743200" cy="5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4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0.png"/><Relationship Id="rId12" Type="http://schemas.openxmlformats.org/officeDocument/2006/relationships/customXml" Target="../ink/ink4.xml"/><Relationship Id="rId2" Type="http://schemas.openxmlformats.org/officeDocument/2006/relationships/audio" Target="../media/media15.m4a"/><Relationship Id="rId16" Type="http://schemas.openxmlformats.org/officeDocument/2006/relationships/image" Target="../media/image4.png"/><Relationship Id="rId1" Type="http://schemas.microsoft.com/office/2007/relationships/media" Target="../media/media15.m4a"/><Relationship Id="rId6" Type="http://schemas.openxmlformats.org/officeDocument/2006/relationships/customXml" Target="../ink/ink1.xml"/><Relationship Id="rId11" Type="http://schemas.openxmlformats.org/officeDocument/2006/relationships/image" Target="../media/image470.png"/><Relationship Id="rId5" Type="http://schemas.openxmlformats.org/officeDocument/2006/relationships/image" Target="../media/image6.png"/><Relationship Id="rId15" Type="http://schemas.openxmlformats.org/officeDocument/2006/relationships/image" Target="../media/image49.png"/><Relationship Id="rId10" Type="http://schemas.openxmlformats.org/officeDocument/2006/relationships/customXml" Target="../ink/ink3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60.png"/><Relationship Id="rId14" Type="http://schemas.openxmlformats.org/officeDocument/2006/relationships/customXml" Target="../ink/ink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2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jalvservice.avfallskaraborg.se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sjalvservice.avfallskaraborg.se/Abonnemangsandring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avfallskaraborg.se/matavfall--sortering/egen-kompost/" TargetMode="External"/><Relationship Id="rId5" Type="http://schemas.openxmlformats.org/officeDocument/2006/relationships/hyperlink" Target="https://avfallskaraborg.se/matavfall--sortering/matavfall-och-sortering-vad-ar-pa-gang/dags-att-sortera-matavfall/" TargetMode="External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www.aos.skovde.se/" TargetMode="External"/><Relationship Id="rId11" Type="http://schemas.openxmlformats.org/officeDocument/2006/relationships/image" Target="../media/image31.jpeg"/><Relationship Id="rId5" Type="http://schemas.openxmlformats.org/officeDocument/2006/relationships/image" Target="../media/image26.jpeg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hyperlink" Target="http://www.aos.skovde.se/" TargetMode="External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Bildobjekt 6" descr="sopsortering-2.jpg">
            <a:extLst>
              <a:ext uri="{FF2B5EF4-FFF2-40B4-BE49-F238E27FC236}">
                <a16:creationId xmlns:a16="http://schemas.microsoft.com/office/drawing/2014/main" id="{0ADF499C-B4EF-40E2-90A3-03162BE88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4"/>
          <a:stretch>
            <a:fillRect/>
          </a:stretch>
        </p:blipFill>
        <p:spPr bwMode="auto">
          <a:xfrm>
            <a:off x="4003055" y="1219431"/>
            <a:ext cx="4185889" cy="530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Platshållare för innehåll 5">
            <a:extLst>
              <a:ext uri="{FF2B5EF4-FFF2-40B4-BE49-F238E27FC236}">
                <a16:creationId xmlns:a16="http://schemas.microsoft.com/office/drawing/2014/main" id="{7B4BCE75-A2E9-4242-A801-B64313BF46F5}"/>
              </a:ext>
            </a:extLst>
          </p:cNvPr>
          <p:cNvSpPr>
            <a:spLocks/>
          </p:cNvSpPr>
          <p:nvPr/>
        </p:nvSpPr>
        <p:spPr bwMode="auto">
          <a:xfrm>
            <a:off x="2133600" y="2852738"/>
            <a:ext cx="7772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sv-SE" altLang="sv-SE" sz="2000"/>
          </a:p>
        </p:txBody>
      </p:sp>
      <p:sp>
        <p:nvSpPr>
          <p:cNvPr id="4102" name="Rubrik 1">
            <a:extLst>
              <a:ext uri="{FF2B5EF4-FFF2-40B4-BE49-F238E27FC236}">
                <a16:creationId xmlns:a16="http://schemas.microsoft.com/office/drawing/2014/main" id="{2EB0FF43-BF01-4C4B-B06B-32EC80970DA4}"/>
              </a:ext>
            </a:extLst>
          </p:cNvPr>
          <p:cNvSpPr>
            <a:spLocks/>
          </p:cNvSpPr>
          <p:nvPr/>
        </p:nvSpPr>
        <p:spPr bwMode="auto">
          <a:xfrm>
            <a:off x="0" y="241070"/>
            <a:ext cx="12192000" cy="13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Information om insamling av matavfall</a:t>
            </a:r>
          </a:p>
        </p:txBody>
      </p:sp>
      <p:pic>
        <p:nvPicPr>
          <p:cNvPr id="13" name="Ljud 12">
            <a:hlinkClick r:id="" action="ppaction://media"/>
            <a:extLst>
              <a:ext uri="{FF2B5EF4-FFF2-40B4-BE49-F238E27FC236}">
                <a16:creationId xmlns:a16="http://schemas.microsoft.com/office/drawing/2014/main" id="{420B6282-44F5-D895-2018-D8BDC7C55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5"/>
    </mc:Choice>
    <mc:Fallback xmlns="">
      <p:transition spd="slow" advTm="8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DA6612-C283-7052-EA44-04FCE050A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974280"/>
            <a:ext cx="7620000" cy="4890977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BF22505-4FE6-4240-8225-D115A25EFE5E}"/>
              </a:ext>
            </a:extLst>
          </p:cNvPr>
          <p:cNvSpPr txBox="1"/>
          <p:nvPr/>
        </p:nvSpPr>
        <p:spPr>
          <a:xfrm>
            <a:off x="0" y="37228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</a:rPr>
              <a:t>Praktisk information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9F64449-D96D-CDE0-12D5-2F634D9EBB62}"/>
              </a:ext>
            </a:extLst>
          </p:cNvPr>
          <p:cNvSpPr txBox="1"/>
          <p:nvPr/>
        </p:nvSpPr>
        <p:spPr>
          <a:xfrm>
            <a:off x="584791" y="1167473"/>
            <a:ext cx="108311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/>
              <a:t>Matavfallskärl ställs ut under </a:t>
            </a:r>
            <a:r>
              <a:rPr lang="sv-SE" sz="3200" b="1" dirty="0"/>
              <a:t>november eller december </a:t>
            </a:r>
          </a:p>
          <a:p>
            <a:r>
              <a:rPr lang="sv-SE" sz="3200" dirty="0"/>
              <a:t>Samtidigt levereras påsar, </a:t>
            </a:r>
            <a:r>
              <a:rPr lang="sv-SE" sz="3200" dirty="0" err="1"/>
              <a:t>påshållare</a:t>
            </a:r>
            <a:r>
              <a:rPr lang="sv-SE" sz="3200" dirty="0"/>
              <a:t> samt informationsbroschyr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1965D76-4FC0-BDC9-7300-616431A163A4}"/>
              </a:ext>
            </a:extLst>
          </p:cNvPr>
          <p:cNvSpPr txBox="1"/>
          <p:nvPr/>
        </p:nvSpPr>
        <p:spPr>
          <a:xfrm>
            <a:off x="223284" y="4162001"/>
            <a:ext cx="37872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 i="1" dirty="0"/>
              <a:t>Januari:</a:t>
            </a:r>
          </a:p>
          <a:p>
            <a:r>
              <a:rPr lang="sv-SE" sz="3600" b="1" i="1" dirty="0"/>
              <a:t>sorteringen startar</a:t>
            </a:r>
          </a:p>
        </p:txBody>
      </p:sp>
      <p:pic>
        <p:nvPicPr>
          <p:cNvPr id="12" name="Ljud 11">
            <a:hlinkClick r:id="" action="ppaction://media"/>
            <a:extLst>
              <a:ext uri="{FF2B5EF4-FFF2-40B4-BE49-F238E27FC236}">
                <a16:creationId xmlns:a16="http://schemas.microsoft.com/office/drawing/2014/main" id="{172CA6C5-6A6F-DFCF-6954-696D84407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671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82"/>
    </mc:Choice>
    <mc:Fallback xmlns="">
      <p:transition spd="slow" advTm="15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9BF22505-4FE6-4240-8225-D115A25EFE5E}"/>
              </a:ext>
            </a:extLst>
          </p:cNvPr>
          <p:cNvSpPr txBox="1"/>
          <p:nvPr/>
        </p:nvSpPr>
        <p:spPr>
          <a:xfrm>
            <a:off x="0" y="37228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</a:rPr>
              <a:t>Behöver du nya matavfallspåsar?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6057BD9-4A76-E29E-E76F-BE4E56F8E242}"/>
              </a:ext>
            </a:extLst>
          </p:cNvPr>
          <p:cNvSpPr txBox="1"/>
          <p:nvPr/>
        </p:nvSpPr>
        <p:spPr>
          <a:xfrm>
            <a:off x="2047431" y="1392865"/>
            <a:ext cx="836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800" b="1" dirty="0"/>
              <a:t>Hämta på återvinningscentralen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B322330-DBEC-D780-D4E5-9BA9304A8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48" y="3429000"/>
            <a:ext cx="2289443" cy="290648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AA652CF-CB74-0DC1-D0D5-31B582D4A0EC}"/>
              </a:ext>
            </a:extLst>
          </p:cNvPr>
          <p:cNvSpPr txBox="1"/>
          <p:nvPr/>
        </p:nvSpPr>
        <p:spPr>
          <a:xfrm>
            <a:off x="3248526" y="3665416"/>
            <a:ext cx="866273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b="0" i="0" dirty="0">
                <a:solidFill>
                  <a:srgbClr val="111111"/>
                </a:solidFill>
                <a:effectLst/>
                <a:latin typeface="Source Sans Pro" panose="020B0503030403020204" pitchFamily="34" charset="0"/>
              </a:rPr>
              <a:t>Har du </a:t>
            </a:r>
            <a:r>
              <a:rPr lang="sv-SE" sz="3200" b="1" i="1" dirty="0">
                <a:solidFill>
                  <a:srgbClr val="111111"/>
                </a:solidFill>
                <a:effectLst/>
                <a:latin typeface="Source Sans Pro" panose="020B0503030403020204" pitchFamily="34" charset="0"/>
              </a:rPr>
              <a:t>akut brist </a:t>
            </a:r>
            <a:r>
              <a:rPr lang="sv-SE" sz="3200" b="0" i="0" dirty="0">
                <a:solidFill>
                  <a:srgbClr val="111111"/>
                </a:solidFill>
                <a:effectLst/>
                <a:latin typeface="Source Sans Pro" panose="020B0503030403020204" pitchFamily="34" charset="0"/>
              </a:rPr>
              <a:t>på påsar så kan du på hämtningsdagen klämma fast en påse under locket på kärlet (som bilden visar). Chauffören lämnar då av en ny bunt med påsar.</a:t>
            </a:r>
            <a:endParaRPr lang="sv-SE" sz="3200" dirty="0"/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FCC3AFD6-5A30-BBFE-12DB-38459A2C59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9177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9329"/>
    </mc:Choice>
    <mc:Fallback xmlns="">
      <p:transition spd="slow" advTm="2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9BF22505-4FE6-4240-8225-D115A25EFE5E}"/>
              </a:ext>
            </a:extLst>
          </p:cNvPr>
          <p:cNvSpPr txBox="1"/>
          <p:nvPr/>
        </p:nvSpPr>
        <p:spPr>
          <a:xfrm>
            <a:off x="1499191" y="457346"/>
            <a:ext cx="7088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</a:rPr>
              <a:t>Viktigt  !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668E13D-2015-8920-658B-C2F653123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99" y="2229370"/>
            <a:ext cx="2094942" cy="3618536"/>
          </a:xfrm>
          <a:prstGeom prst="rect">
            <a:avLst/>
          </a:prstGeom>
        </p:spPr>
      </p:pic>
      <p:pic>
        <p:nvPicPr>
          <p:cNvPr id="5" name="Picture 2" descr="140 L med lock">
            <a:extLst>
              <a:ext uri="{FF2B5EF4-FFF2-40B4-BE49-F238E27FC236}">
                <a16:creationId xmlns:a16="http://schemas.microsoft.com/office/drawing/2014/main" id="{66E03AEB-E636-DF90-1630-826066E60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353" y="2534219"/>
            <a:ext cx="1991399" cy="331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änster-höger 9">
            <a:extLst>
              <a:ext uri="{FF2B5EF4-FFF2-40B4-BE49-F238E27FC236}">
                <a16:creationId xmlns:a16="http://schemas.microsoft.com/office/drawing/2014/main" id="{8F18FC07-4207-43CE-59C7-CF78F7B5A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483" y="3491620"/>
            <a:ext cx="1943100" cy="865187"/>
          </a:xfrm>
          <a:prstGeom prst="leftRightArrow">
            <a:avLst>
              <a:gd name="adj1" fmla="val 50000"/>
              <a:gd name="adj2" fmla="val 49987"/>
            </a:avLst>
          </a:prstGeom>
          <a:solidFill>
            <a:schemeClr val="bg1">
              <a:lumMod val="85000"/>
            </a:schemeClr>
          </a:solidFill>
          <a:ln w="9525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sv-SE" altLang="sv-SE" sz="2000" b="1" dirty="0"/>
              <a:t>Minst 0,5 m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A9167BB-F6C0-994B-9F1D-A05340994DB1}"/>
              </a:ext>
            </a:extLst>
          </p:cNvPr>
          <p:cNvSpPr txBox="1"/>
          <p:nvPr/>
        </p:nvSpPr>
        <p:spPr>
          <a:xfrm>
            <a:off x="42807" y="1340817"/>
            <a:ext cx="3862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/>
              <a:t>Tömning varannan vecka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0E7D654-130E-9330-5984-96A4081616A4}"/>
              </a:ext>
            </a:extLst>
          </p:cNvPr>
          <p:cNvSpPr txBox="1"/>
          <p:nvPr/>
        </p:nvSpPr>
        <p:spPr>
          <a:xfrm>
            <a:off x="5046484" y="1336509"/>
            <a:ext cx="3482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/>
              <a:t>Tömning var 4:e vecka</a:t>
            </a:r>
          </a:p>
        </p:txBody>
      </p:sp>
      <p:sp>
        <p:nvSpPr>
          <p:cNvPr id="11" name="Pil: nedåt 10">
            <a:extLst>
              <a:ext uri="{FF2B5EF4-FFF2-40B4-BE49-F238E27FC236}">
                <a16:creationId xmlns:a16="http://schemas.microsoft.com/office/drawing/2014/main" id="{B2792D15-C1A1-BC0C-A7F0-F3F407382846}"/>
              </a:ext>
            </a:extLst>
          </p:cNvPr>
          <p:cNvSpPr/>
          <p:nvPr/>
        </p:nvSpPr>
        <p:spPr>
          <a:xfrm>
            <a:off x="1210368" y="1834343"/>
            <a:ext cx="372796" cy="5232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Pil: nedåt 13">
            <a:extLst>
              <a:ext uri="{FF2B5EF4-FFF2-40B4-BE49-F238E27FC236}">
                <a16:creationId xmlns:a16="http://schemas.microsoft.com/office/drawing/2014/main" id="{38358E95-CF5A-815A-232A-60E88CE356C1}"/>
              </a:ext>
            </a:extLst>
          </p:cNvPr>
          <p:cNvSpPr/>
          <p:nvPr/>
        </p:nvSpPr>
        <p:spPr>
          <a:xfrm>
            <a:off x="5946154" y="1858767"/>
            <a:ext cx="372796" cy="5232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43CDFA21-4E42-885B-4385-CE2300DFB8D0}"/>
              </a:ext>
            </a:extLst>
          </p:cNvPr>
          <p:cNvSpPr txBox="1"/>
          <p:nvPr/>
        </p:nvSpPr>
        <p:spPr>
          <a:xfrm>
            <a:off x="6942871" y="1980221"/>
            <a:ext cx="524912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600" dirty="0"/>
              <a:t>Exempel: </a:t>
            </a:r>
          </a:p>
          <a:p>
            <a:r>
              <a:rPr lang="sv-SE" sz="2600" dirty="0"/>
              <a:t>vecka 1 töms </a:t>
            </a:r>
            <a:r>
              <a:rPr lang="sv-SE" sz="2600" b="1" dirty="0"/>
              <a:t>mat- och restavfallskärl</a:t>
            </a:r>
          </a:p>
          <a:p>
            <a:endParaRPr lang="sv-SE" sz="2600" dirty="0"/>
          </a:p>
          <a:p>
            <a:r>
              <a:rPr lang="sv-SE" sz="2600" dirty="0"/>
              <a:t>vecka 3 töms </a:t>
            </a:r>
            <a:r>
              <a:rPr lang="sv-SE" sz="2600" b="1" dirty="0"/>
              <a:t>matavfallskärl</a:t>
            </a:r>
          </a:p>
          <a:p>
            <a:endParaRPr lang="sv-SE" sz="2600" dirty="0"/>
          </a:p>
          <a:p>
            <a:r>
              <a:rPr lang="sv-SE" sz="2600" dirty="0"/>
              <a:t>vecka 5 töms </a:t>
            </a:r>
            <a:r>
              <a:rPr lang="sv-SE" sz="2600" b="1" dirty="0"/>
              <a:t>mat- och restavfallskärl</a:t>
            </a:r>
          </a:p>
          <a:p>
            <a:r>
              <a:rPr lang="sv-SE" sz="2600" dirty="0"/>
              <a:t> </a:t>
            </a:r>
          </a:p>
          <a:p>
            <a:r>
              <a:rPr lang="sv-SE" sz="2600" dirty="0"/>
              <a:t>vecka 7 töms </a:t>
            </a:r>
            <a:r>
              <a:rPr lang="sv-SE" sz="2600" b="1" dirty="0"/>
              <a:t>matavfallskärl</a:t>
            </a:r>
          </a:p>
          <a:p>
            <a:r>
              <a:rPr lang="sv-SE" sz="2600" dirty="0"/>
              <a:t>osv.</a:t>
            </a:r>
          </a:p>
        </p:txBody>
      </p:sp>
      <p:pic>
        <p:nvPicPr>
          <p:cNvPr id="29" name="Ljud 28">
            <a:hlinkClick r:id="" action="ppaction://media"/>
            <a:extLst>
              <a:ext uri="{FF2B5EF4-FFF2-40B4-BE49-F238E27FC236}">
                <a16:creationId xmlns:a16="http://schemas.microsoft.com/office/drawing/2014/main" id="{C4A43533-1F2F-7A8C-B22F-36CF2229E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86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71"/>
    </mc:Choice>
    <mc:Fallback xmlns="">
      <p:transition spd="slow" advTm="8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9BF22505-4FE6-4240-8225-D115A25EFE5E}"/>
              </a:ext>
            </a:extLst>
          </p:cNvPr>
          <p:cNvSpPr txBox="1"/>
          <p:nvPr/>
        </p:nvSpPr>
        <p:spPr>
          <a:xfrm>
            <a:off x="0" y="37228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</a:rPr>
              <a:t>Tömning sker med två-facksfordon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CF834D3-7E8E-1F7D-E556-7AB2753DE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615" y="1383241"/>
            <a:ext cx="5191125" cy="4362450"/>
          </a:xfrm>
          <a:prstGeom prst="rect">
            <a:avLst/>
          </a:prstGeom>
        </p:spPr>
      </p:pic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48C060FA-B857-5F1C-7B9F-BD02B0C2C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69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13"/>
    </mc:Choice>
    <mc:Fallback xmlns="">
      <p:transition spd="slow" advTm="46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5">
            <a:extLst>
              <a:ext uri="{FF2B5EF4-FFF2-40B4-BE49-F238E27FC236}">
                <a16:creationId xmlns:a16="http://schemas.microsoft.com/office/drawing/2014/main" id="{D2FAEEFC-5F5B-4BEF-9978-CDEB1E445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61938"/>
            <a:ext cx="1219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</a:rPr>
              <a:t>Avgifter 2024</a:t>
            </a:r>
          </a:p>
        </p:txBody>
      </p:sp>
      <p:sp>
        <p:nvSpPr>
          <p:cNvPr id="6" name="Platshållare för innehåll 7">
            <a:extLst>
              <a:ext uri="{FF2B5EF4-FFF2-40B4-BE49-F238E27FC236}">
                <a16:creationId xmlns:a16="http://schemas.microsoft.com/office/drawing/2014/main" id="{22A9C07D-7519-47AD-9962-0C71A91A048E}"/>
              </a:ext>
            </a:extLst>
          </p:cNvPr>
          <p:cNvSpPr txBox="1">
            <a:spLocks/>
          </p:cNvSpPr>
          <p:nvPr/>
        </p:nvSpPr>
        <p:spPr bwMode="auto">
          <a:xfrm>
            <a:off x="789708" y="1158269"/>
            <a:ext cx="7679169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sv-SE" sz="2800" kern="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D7C159F-1E64-B42A-BC50-24709DD60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248" y="2391760"/>
            <a:ext cx="672662" cy="2667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F34A85E-49C5-3A2B-3FAC-77F2FC208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248" y="3932841"/>
            <a:ext cx="672662" cy="2667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D218206-7ABA-1DB9-25D0-2014F922E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248" y="3244871"/>
            <a:ext cx="672662" cy="25717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74FD9F1-FCB6-D18C-505B-810C0786D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248" y="4541282"/>
            <a:ext cx="672662" cy="25717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309E746-A35B-9FDB-5015-B55E0370E169}"/>
              </a:ext>
            </a:extLst>
          </p:cNvPr>
          <p:cNvSpPr txBox="1"/>
          <p:nvPr/>
        </p:nvSpPr>
        <p:spPr>
          <a:xfrm>
            <a:off x="968384" y="5752884"/>
            <a:ext cx="6159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altLang="sv-SE" sz="1400" i="1" dirty="0"/>
              <a:t>För övriga abonnemangstyper: www.avfallskaraborg.se</a:t>
            </a:r>
          </a:p>
          <a:p>
            <a:pPr>
              <a:defRPr/>
            </a:pPr>
            <a:endParaRPr lang="sv-SE" altLang="sv-SE" sz="1800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EDF4995A-0933-C806-62BC-CC825719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612" y="1187470"/>
            <a:ext cx="8943975" cy="4371975"/>
          </a:xfrm>
          <a:prstGeom prst="rect">
            <a:avLst/>
          </a:prstGeom>
        </p:spPr>
      </p:pic>
      <p:pic>
        <p:nvPicPr>
          <p:cNvPr id="25" name="Ljud 24">
            <a:hlinkClick r:id="" action="ppaction://media"/>
            <a:extLst>
              <a:ext uri="{FF2B5EF4-FFF2-40B4-BE49-F238E27FC236}">
                <a16:creationId xmlns:a16="http://schemas.microsoft.com/office/drawing/2014/main" id="{2741794C-9650-D081-6E09-33A0A18E2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29"/>
    </mc:Choice>
    <mc:Fallback xmlns="">
      <p:transition spd="slow" advTm="18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5">
            <a:extLst>
              <a:ext uri="{FF2B5EF4-FFF2-40B4-BE49-F238E27FC236}">
                <a16:creationId xmlns:a16="http://schemas.microsoft.com/office/drawing/2014/main" id="{AC484B0A-F8AD-4F04-A606-92FC85713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443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Framtida förändringar för insamlingen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781D63A-4901-A3BC-91D8-EEEE7413B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689" y="1777986"/>
            <a:ext cx="6967400" cy="43785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3A418720-42E6-66A4-274C-9124B5C8DE08}"/>
                  </a:ext>
                </a:extLst>
              </p14:cNvPr>
              <p14:cNvContentPartPr/>
              <p14:nvPr/>
            </p14:nvContentPartPr>
            <p14:xfrm>
              <a:off x="4486571" y="4496743"/>
              <a:ext cx="1275120" cy="1224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3A418720-42E6-66A4-274C-9124B5C8DE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32571" y="4388743"/>
                <a:ext cx="138276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0D1F3454-F651-10C8-87A3-914441776252}"/>
                  </a:ext>
                </a:extLst>
              </p14:cNvPr>
              <p14:cNvContentPartPr/>
              <p14:nvPr/>
            </p14:nvContentPartPr>
            <p14:xfrm>
              <a:off x="5815331" y="3876103"/>
              <a:ext cx="1179720" cy="4752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0D1F3454-F651-10C8-87A3-9144417762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61691" y="3768463"/>
                <a:ext cx="12873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06590322-6648-6020-A5A1-2D47524D0E13}"/>
                  </a:ext>
                </a:extLst>
              </p14:cNvPr>
              <p14:cNvContentPartPr/>
              <p14:nvPr/>
            </p14:nvContentPartPr>
            <p14:xfrm>
              <a:off x="7049051" y="3206503"/>
              <a:ext cx="1234440" cy="273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06590322-6648-6020-A5A1-2D47524D0E1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95411" y="3098863"/>
                <a:ext cx="134208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36458334-0A04-5529-E1E7-AA4C18A06BEB}"/>
                  </a:ext>
                </a:extLst>
              </p14:cNvPr>
              <p14:cNvContentPartPr/>
              <p14:nvPr/>
            </p14:nvContentPartPr>
            <p14:xfrm>
              <a:off x="5772491" y="3252943"/>
              <a:ext cx="45360" cy="126108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36458334-0A04-5529-E1E7-AA4C18A06BE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18851" y="3145303"/>
                <a:ext cx="153000" cy="147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27112102-DADD-2235-A08C-4A342B8D2A64}"/>
                  </a:ext>
                </a:extLst>
              </p14:cNvPr>
              <p14:cNvContentPartPr/>
              <p14:nvPr/>
            </p14:nvContentPartPr>
            <p14:xfrm>
              <a:off x="4249691" y="3208303"/>
              <a:ext cx="1502640" cy="132768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27112102-DADD-2235-A08C-4A342B8D2A6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95691" y="3100663"/>
                <a:ext cx="1610280" cy="15433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Ljud 10">
            <a:hlinkClick r:id="" action="ppaction://media"/>
            <a:extLst>
              <a:ext uri="{FF2B5EF4-FFF2-40B4-BE49-F238E27FC236}">
                <a16:creationId xmlns:a16="http://schemas.microsoft.com/office/drawing/2014/main" id="{7297DB8F-73BA-5EEC-5E3A-26484ED43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17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9"/>
    </mc:Choice>
    <mc:Fallback xmlns="">
      <p:transition spd="slow" advTm="2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5">
            <a:extLst>
              <a:ext uri="{FF2B5EF4-FFF2-40B4-BE49-F238E27FC236}">
                <a16:creationId xmlns:a16="http://schemas.microsoft.com/office/drawing/2014/main" id="{AC484B0A-F8AD-4F04-A606-92FC85713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1011" y="353629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Fastighetsnära insamling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sv-SE" altLang="sv-S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28A7724-3ABF-DC62-3F1F-3B6D15BF9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9747" y="114794"/>
            <a:ext cx="1998922" cy="198330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A92DA37-062F-D231-C276-88D06C6F4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94" y="2707775"/>
            <a:ext cx="2094942" cy="361853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BDD8A74-EFC5-5736-01E0-05CAE9EF7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47" y="2707775"/>
            <a:ext cx="2094942" cy="361853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A4D1966-07B2-A107-42F3-19AF0DDE0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877" y="2693054"/>
            <a:ext cx="2672532" cy="361853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1578925-BE12-2F90-A52C-6DCA13744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056" y="1209948"/>
            <a:ext cx="1157624" cy="1553653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DB0A10BB-05DC-CCCA-D8C9-5E654EF5C1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494" y="1224683"/>
            <a:ext cx="1101459" cy="1538918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7883C3EE-199E-B34F-E87C-B301A90D22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7012" y="1282715"/>
            <a:ext cx="989665" cy="1480886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564B58B4-5697-AA5F-5EFD-8283CCA53F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9338" y="1282715"/>
            <a:ext cx="1085106" cy="1422854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7FC255BD-8430-94D4-9ECB-31CC0DFACD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9764" y="1265774"/>
            <a:ext cx="1084453" cy="1427280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ABB45AB9-D99F-34FA-0450-E7E7F02C79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5868" y="1265774"/>
            <a:ext cx="1034464" cy="1406871"/>
          </a:xfrm>
          <a:prstGeom prst="rect">
            <a:avLst/>
          </a:prstGeom>
        </p:spPr>
      </p:pic>
      <p:pic>
        <p:nvPicPr>
          <p:cNvPr id="25" name="Ljud 24">
            <a:hlinkClick r:id="" action="ppaction://media"/>
            <a:extLst>
              <a:ext uri="{FF2B5EF4-FFF2-40B4-BE49-F238E27FC236}">
                <a16:creationId xmlns:a16="http://schemas.microsoft.com/office/drawing/2014/main" id="{58524599-535D-7CFA-C831-A19DCF860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41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71"/>
    </mc:Choice>
    <mc:Fallback xmlns="">
      <p:transition spd="slow" advTm="48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9BF22505-4FE6-4240-8225-D115A25EFE5E}"/>
              </a:ext>
            </a:extLst>
          </p:cNvPr>
          <p:cNvSpPr txBox="1"/>
          <p:nvPr/>
        </p:nvSpPr>
        <p:spPr>
          <a:xfrm>
            <a:off x="-462108" y="40772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</a:rPr>
              <a:t>Två sorters avfall i samma kärl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7FCDC45-6436-AA7C-A542-06668426F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75" y="1018616"/>
            <a:ext cx="3780409" cy="583938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A171E64-1510-8095-4D20-1FACC4746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994" y="1662542"/>
            <a:ext cx="1190541" cy="166338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259D598-F0A1-2421-9167-A36724F71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0427" y="1662542"/>
            <a:ext cx="1157624" cy="1553653"/>
          </a:xfrm>
          <a:prstGeom prst="rect">
            <a:avLst/>
          </a:prstGeom>
        </p:spPr>
      </p:pic>
      <p:sp>
        <p:nvSpPr>
          <p:cNvPr id="9" name="Pil: nedåt 8">
            <a:extLst>
              <a:ext uri="{FF2B5EF4-FFF2-40B4-BE49-F238E27FC236}">
                <a16:creationId xmlns:a16="http://schemas.microsoft.com/office/drawing/2014/main" id="{E9B9A61D-83B9-412C-1A23-E328AA90D107}"/>
              </a:ext>
            </a:extLst>
          </p:cNvPr>
          <p:cNvSpPr/>
          <p:nvPr/>
        </p:nvSpPr>
        <p:spPr>
          <a:xfrm rot="17821484">
            <a:off x="3900421" y="1529954"/>
            <a:ext cx="372796" cy="14852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il: nedåt 9">
            <a:extLst>
              <a:ext uri="{FF2B5EF4-FFF2-40B4-BE49-F238E27FC236}">
                <a16:creationId xmlns:a16="http://schemas.microsoft.com/office/drawing/2014/main" id="{0B9B4230-3401-D699-F7B3-45F7C6A28E96}"/>
              </a:ext>
            </a:extLst>
          </p:cNvPr>
          <p:cNvSpPr/>
          <p:nvPr/>
        </p:nvSpPr>
        <p:spPr>
          <a:xfrm rot="4258548">
            <a:off x="6672444" y="1948249"/>
            <a:ext cx="372796" cy="14852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805C89C-DD2A-6194-71A9-B08563175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709" y="3671787"/>
            <a:ext cx="536174" cy="74912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FE892674-5AE5-ABB8-A739-DA311A597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5723" y="3671788"/>
            <a:ext cx="558169" cy="749122"/>
          </a:xfrm>
          <a:prstGeom prst="rect">
            <a:avLst/>
          </a:prstGeom>
        </p:spPr>
      </p:pic>
      <p:pic>
        <p:nvPicPr>
          <p:cNvPr id="24" name="Ljud 23">
            <a:hlinkClick r:id="" action="ppaction://media"/>
            <a:extLst>
              <a:ext uri="{FF2B5EF4-FFF2-40B4-BE49-F238E27FC236}">
                <a16:creationId xmlns:a16="http://schemas.microsoft.com/office/drawing/2014/main" id="{DB1D9627-084F-E29A-6269-37165961A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78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8"/>
    </mc:Choice>
    <mc:Fallback xmlns="">
      <p:transition spd="slow" advTm="1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sv-SE" altLang="sv-SE" sz="3600" dirty="0">
                <a:latin typeface="Arial" panose="020B0604020202020204" pitchFamily="34" charset="0"/>
                <a:cs typeface="Arial" panose="020B0604020202020204" pitchFamily="34" charset="0"/>
              </a:rPr>
              <a:t>Miljönytta med biogödsel och biogas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6" y="1654175"/>
            <a:ext cx="37242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3854450"/>
            <a:ext cx="4787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ruta 8"/>
          <p:cNvSpPr txBox="1">
            <a:spLocks noChangeArrowheads="1"/>
          </p:cNvSpPr>
          <p:nvPr/>
        </p:nvSpPr>
        <p:spPr bwMode="auto">
          <a:xfrm flipH="1">
            <a:off x="6024564" y="1844675"/>
            <a:ext cx="3698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/>
              <a:t>En påse med 2kg matavfall ger kväve från biogödsel till att odla havre till cirka 18 portioner havregrynsgröt och fosfor till cirka 11 portioner</a:t>
            </a:r>
          </a:p>
        </p:txBody>
      </p:sp>
      <p:sp>
        <p:nvSpPr>
          <p:cNvPr id="16391" name="textruta 9"/>
          <p:cNvSpPr txBox="1">
            <a:spLocks noChangeArrowheads="1"/>
          </p:cNvSpPr>
          <p:nvPr/>
        </p:nvSpPr>
        <p:spPr bwMode="auto">
          <a:xfrm>
            <a:off x="2063751" y="4652963"/>
            <a:ext cx="3311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/>
              <a:t>En buss med 55 passagerare kan köra 100 mil på det matavfall som passagerarna producerar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/>
              <a:t>per år</a:t>
            </a:r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F6974BEA-6176-ECAE-C6EB-DC72F5FA0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557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5"/>
    </mc:Choice>
    <mc:Fallback xmlns="">
      <p:transition spd="slow" advTm="3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7">
            <a:extLst>
              <a:ext uri="{FF2B5EF4-FFF2-40B4-BE49-F238E27FC236}">
                <a16:creationId xmlns:a16="http://schemas.microsoft.com/office/drawing/2014/main" id="{A379B405-16BF-4759-9F9B-11242815316C}"/>
              </a:ext>
            </a:extLst>
          </p:cNvPr>
          <p:cNvSpPr txBox="1">
            <a:spLocks/>
          </p:cNvSpPr>
          <p:nvPr/>
        </p:nvSpPr>
        <p:spPr bwMode="auto">
          <a:xfrm>
            <a:off x="1111793" y="1431172"/>
            <a:ext cx="8386850" cy="254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v-SE" altLang="sv-SE" sz="2000" dirty="0"/>
              <a:t>Endast matavfallspåse i matavfallskärlet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v-SE" altLang="sv-SE" sz="2000" dirty="0"/>
              <a:t>Plocka bort förpackning från gammal mat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v-SE" altLang="sv-SE" sz="2000" dirty="0"/>
              <a:t>Låt blött matavfall rinna av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v-SE" altLang="sv-SE" sz="2000" dirty="0"/>
              <a:t>Förslut matavfallspåsen ordentligt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v-SE" altLang="sv-SE" sz="2000" dirty="0"/>
              <a:t>Gå ut med matavfallet minst var tredje dag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v-SE" altLang="sv-SE" sz="2000" dirty="0"/>
              <a:t>Inget löst matavfall i kärlet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v-SE" altLang="sv-SE" sz="2000" dirty="0"/>
              <a:t>Tömning av matavfallskärl varannan vecka och restavfallskärl var 4:e vecka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sv-SE" altLang="sv-SE" sz="20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v-SE" altLang="sv-SE" sz="2000" dirty="0"/>
              <a:t>Fler kärl för sortering i framtiden</a:t>
            </a:r>
          </a:p>
          <a:p>
            <a:pPr>
              <a:defRPr/>
            </a:pPr>
            <a:endParaRPr lang="sv-SE" altLang="sv-SE" sz="3200" dirty="0"/>
          </a:p>
        </p:txBody>
      </p:sp>
      <p:sp>
        <p:nvSpPr>
          <p:cNvPr id="26629" name="Rektangel 1">
            <a:extLst>
              <a:ext uri="{FF2B5EF4-FFF2-40B4-BE49-F238E27FC236}">
                <a16:creationId xmlns:a16="http://schemas.microsoft.com/office/drawing/2014/main" id="{FCEC7393-272D-4EF5-BEB4-4A2EC9638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05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</a:rPr>
              <a:t>Kom ihåg!</a:t>
            </a:r>
          </a:p>
        </p:txBody>
      </p:sp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ADEA13AB-44CF-41BA-A50F-49D70D91E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54"/>
    </mc:Choice>
    <mc:Fallback xmlns="">
      <p:transition spd="slow" advTm="7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949D38A4-5B05-4DF7-9D16-BDD293662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10" y="0"/>
            <a:ext cx="6416008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E3794B6-5D42-4B16-B565-AF22D65E3A88}"/>
              </a:ext>
            </a:extLst>
          </p:cNvPr>
          <p:cNvSpPr/>
          <p:nvPr/>
        </p:nvSpPr>
        <p:spPr>
          <a:xfrm>
            <a:off x="1460362" y="574158"/>
            <a:ext cx="8789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Avfall &amp; Återvinning Skaraborg</a:t>
            </a:r>
            <a:endParaRPr lang="sv-S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72649DD-3508-C510-68C7-BCC76BD73C93}"/>
              </a:ext>
            </a:extLst>
          </p:cNvPr>
          <p:cNvSpPr txBox="1"/>
          <p:nvPr/>
        </p:nvSpPr>
        <p:spPr>
          <a:xfrm>
            <a:off x="5784113" y="1626781"/>
            <a:ext cx="62649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altLang="sv-SE" sz="2800" dirty="0"/>
              <a:t>- Kommunalförbund, 13 kommuner</a:t>
            </a:r>
          </a:p>
          <a:p>
            <a:endParaRPr lang="sv-SE" altLang="sv-SE" sz="2800" dirty="0"/>
          </a:p>
          <a:p>
            <a:r>
              <a:rPr lang="sv-SE" sz="2800" dirty="0"/>
              <a:t>- </a:t>
            </a:r>
            <a:r>
              <a:rPr lang="sv-SE" altLang="sv-SE" sz="2800" dirty="0"/>
              <a:t>Sophämtning, Återvinningscentraler och       enskilda avlopp</a:t>
            </a:r>
          </a:p>
          <a:p>
            <a:endParaRPr lang="sv-SE" altLang="sv-SE" sz="2800" dirty="0"/>
          </a:p>
          <a:p>
            <a:r>
              <a:rPr lang="sv-SE" sz="2800" dirty="0"/>
              <a:t>- </a:t>
            </a:r>
            <a:r>
              <a:rPr lang="sv-SE" altLang="sv-SE" sz="2800" dirty="0"/>
              <a:t>Avgiftsfinansierad verksamhet</a:t>
            </a:r>
          </a:p>
          <a:p>
            <a:endParaRPr lang="sv-SE" altLang="sv-SE" sz="2800" dirty="0"/>
          </a:p>
          <a:p>
            <a:r>
              <a:rPr lang="sv-SE" altLang="sv-SE" sz="2800" dirty="0"/>
              <a:t>- Från 1 januari 2024 ansvarar A&amp;ÅS för förpackningsinsamling</a:t>
            </a:r>
          </a:p>
          <a:p>
            <a:endParaRPr lang="sv-SE" dirty="0"/>
          </a:p>
        </p:txBody>
      </p:sp>
      <p:pic>
        <p:nvPicPr>
          <p:cNvPr id="11" name="Ljud 10">
            <a:hlinkClick r:id="" action="ppaction://media"/>
            <a:extLst>
              <a:ext uri="{FF2B5EF4-FFF2-40B4-BE49-F238E27FC236}">
                <a16:creationId xmlns:a16="http://schemas.microsoft.com/office/drawing/2014/main" id="{8A48D543-21B7-597B-8654-B7A424966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422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61"/>
    </mc:Choice>
    <mc:Fallback xmlns="">
      <p:transition spd="slow" advTm="6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5">
            <a:extLst>
              <a:ext uri="{FF2B5EF4-FFF2-40B4-BE49-F238E27FC236}">
                <a16:creationId xmlns:a16="http://schemas.microsoft.com/office/drawing/2014/main" id="{7A1404B1-E285-461D-B3D3-2CE95AC39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3123" y="550920"/>
            <a:ext cx="1219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Frågor?</a:t>
            </a:r>
            <a:endParaRPr lang="sv-SE" alt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tshållare för innehåll 7">
            <a:extLst>
              <a:ext uri="{FF2B5EF4-FFF2-40B4-BE49-F238E27FC236}">
                <a16:creationId xmlns:a16="http://schemas.microsoft.com/office/drawing/2014/main" id="{0A3EFAEC-69B6-41A1-AC48-6F4AEBD44E75}"/>
              </a:ext>
            </a:extLst>
          </p:cNvPr>
          <p:cNvSpPr txBox="1">
            <a:spLocks/>
          </p:cNvSpPr>
          <p:nvPr/>
        </p:nvSpPr>
        <p:spPr bwMode="auto">
          <a:xfrm>
            <a:off x="1358639" y="1196284"/>
            <a:ext cx="9229150" cy="447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sv-SE" sz="3200" b="1" i="1" kern="0" dirty="0">
              <a:solidFill>
                <a:srgbClr val="008000"/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sv-SE" dirty="0">
                <a:hlinkClick r:id="rId5"/>
              </a:rPr>
              <a:t>Dags att sortera matavfall i Essunga, Grästorp och Götene (avfallskaraborg.se)</a:t>
            </a:r>
            <a:endParaRPr lang="sv-SE" dirty="0"/>
          </a:p>
          <a:p>
            <a:pPr algn="ctr">
              <a:spcBef>
                <a:spcPct val="20000"/>
              </a:spcBef>
              <a:defRPr/>
            </a:pPr>
            <a:r>
              <a:rPr lang="sv-SE" dirty="0">
                <a:hlinkClick r:id="rId6"/>
              </a:rPr>
              <a:t>Information kompost</a:t>
            </a:r>
            <a:endParaRPr lang="sv-SE" dirty="0"/>
          </a:p>
          <a:p>
            <a:pPr algn="ctr">
              <a:spcBef>
                <a:spcPct val="20000"/>
              </a:spcBef>
              <a:defRPr/>
            </a:pPr>
            <a:r>
              <a:rPr lang="sv-SE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Byte av kärl</a:t>
            </a:r>
            <a:r>
              <a:rPr lang="sv-SE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(kostnadsfritt under de 3 första månaderna 2024)</a:t>
            </a:r>
          </a:p>
          <a:p>
            <a:pPr algn="ctr">
              <a:spcBef>
                <a:spcPct val="20000"/>
              </a:spcBef>
              <a:defRPr/>
            </a:pPr>
            <a:r>
              <a:rPr lang="sv-SE" sz="1800" b="0" i="0" u="sng" dirty="0">
                <a:solidFill>
                  <a:srgbClr val="2969BF"/>
                </a:solidFill>
                <a:effectLst/>
                <a:latin typeface="Source Sans Pro" panose="020B0503030403020204" pitchFamily="34" charset="0"/>
                <a:hlinkClick r:id="rId8"/>
              </a:rPr>
              <a:t>Ansökan tömning varannan vecka, särskilda skäl</a:t>
            </a:r>
            <a:endParaRPr lang="sv-S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defRPr/>
            </a:pPr>
            <a:endParaRPr lang="sv-SE" dirty="0"/>
          </a:p>
          <a:p>
            <a:pPr algn="ctr">
              <a:spcBef>
                <a:spcPct val="20000"/>
              </a:spcBef>
              <a:defRPr/>
            </a:pPr>
            <a:endParaRPr lang="sv-SE" kern="0" dirty="0"/>
          </a:p>
          <a:p>
            <a:pPr algn="ctr">
              <a:spcBef>
                <a:spcPct val="20000"/>
              </a:spcBef>
              <a:defRPr/>
            </a:pPr>
            <a:endParaRPr lang="sv-SE" sz="3200" b="1" i="1" kern="0" dirty="0">
              <a:solidFill>
                <a:srgbClr val="00B050"/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sv-SE" sz="3200" b="1" i="1" kern="0" dirty="0">
                <a:solidFill>
                  <a:srgbClr val="00B050"/>
                </a:solidFill>
              </a:rPr>
              <a:t> </a:t>
            </a:r>
          </a:p>
          <a:p>
            <a:pPr>
              <a:spcBef>
                <a:spcPct val="20000"/>
              </a:spcBef>
              <a:defRPr/>
            </a:pPr>
            <a:endParaRPr lang="sv-SE" sz="3200" kern="0" dirty="0"/>
          </a:p>
        </p:txBody>
      </p:sp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67897654-53CA-E55F-EFC2-98B1AD0C4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64"/>
    </mc:Choice>
    <mc:Fallback xmlns="">
      <p:transition spd="slow" advTm="64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5">
            <a:extLst>
              <a:ext uri="{FF2B5EF4-FFF2-40B4-BE49-F238E27FC236}">
                <a16:creationId xmlns:a16="http://schemas.microsoft.com/office/drawing/2014/main" id="{AC484B0A-F8AD-4F04-A606-92FC85713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443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Avfallstrappan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781D63A-4901-A3BC-91D8-EEEE7413B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689" y="1531089"/>
            <a:ext cx="7050624" cy="4430816"/>
          </a:xfrm>
          <a:prstGeom prst="rect">
            <a:avLst/>
          </a:prstGeom>
        </p:spPr>
      </p:pic>
      <p:pic>
        <p:nvPicPr>
          <p:cNvPr id="19" name="Ljud 18">
            <a:hlinkClick r:id="" action="ppaction://media"/>
            <a:extLst>
              <a:ext uri="{FF2B5EF4-FFF2-40B4-BE49-F238E27FC236}">
                <a16:creationId xmlns:a16="http://schemas.microsoft.com/office/drawing/2014/main" id="{CAC4CD07-B111-8401-568B-E8BC25C6F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88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34"/>
    </mc:Choice>
    <mc:Fallback xmlns="">
      <p:transition spd="slow" advTm="106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5">
            <a:extLst>
              <a:ext uri="{FF2B5EF4-FFF2-40B4-BE49-F238E27FC236}">
                <a16:creationId xmlns:a16="http://schemas.microsoft.com/office/drawing/2014/main" id="{3A5860C0-0526-4593-B710-5FBA5C1D0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73074"/>
            <a:ext cx="12192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Onödigt matavfall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sv-SE" altLang="sv-SE" sz="3600" b="1" dirty="0">
              <a:solidFill>
                <a:srgbClr val="009C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sv-SE" altLang="sv-SE" sz="16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9449FF4-6FC6-88F1-C6A4-C1D0F781C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423" y="1378416"/>
            <a:ext cx="3302000" cy="238960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5386ADDB-8459-1E1B-A5E1-86232F2BB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82" y="4563123"/>
            <a:ext cx="2834347" cy="183849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1D9631ED-F350-44E2-86F2-F599D6498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124" y="277812"/>
            <a:ext cx="2515515" cy="254887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F2C5606F-1D1B-E763-E2AF-3BC627A5A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408" y="4284781"/>
            <a:ext cx="1940824" cy="210014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2CC58100-995E-3122-E45D-5424A72751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3603" y="3076388"/>
            <a:ext cx="3091042" cy="2756675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C377DBA7-B89D-A80C-5FFC-D4BC4D8734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454" y="1147343"/>
            <a:ext cx="2515516" cy="2789687"/>
          </a:xfrm>
          <a:prstGeom prst="rect">
            <a:avLst/>
          </a:prstGeom>
        </p:spPr>
      </p:pic>
      <p:pic>
        <p:nvPicPr>
          <p:cNvPr id="15" name="Ljud 14">
            <a:hlinkClick r:id="" action="ppaction://media"/>
            <a:extLst>
              <a:ext uri="{FF2B5EF4-FFF2-40B4-BE49-F238E27FC236}">
                <a16:creationId xmlns:a16="http://schemas.microsoft.com/office/drawing/2014/main" id="{B6ED25CC-6C89-95D6-0EF4-5247EDE4C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568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56"/>
    </mc:Choice>
    <mc:Fallback xmlns="">
      <p:transition spd="slow" advTm="32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http://eldberg.files.wordpress.com/2012/10/tepc3a5se.jpg">
            <a:extLst>
              <a:ext uri="{FF2B5EF4-FFF2-40B4-BE49-F238E27FC236}">
                <a16:creationId xmlns:a16="http://schemas.microsoft.com/office/drawing/2014/main" id="{08394F17-4923-44A7-8E36-5417EB507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20" y="1127125"/>
            <a:ext cx="17780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45">
            <a:extLst>
              <a:ext uri="{FF2B5EF4-FFF2-40B4-BE49-F238E27FC236}">
                <a16:creationId xmlns:a16="http://schemas.microsoft.com/office/drawing/2014/main" id="{3A5860C0-0526-4593-B710-5FBA5C1D0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73074"/>
            <a:ext cx="12192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Oundviklig matavfall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sv-SE" altLang="sv-SE" sz="3600" b="1" dirty="0">
              <a:solidFill>
                <a:srgbClr val="009C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sv-SE" altLang="sv-SE" sz="1600" dirty="0"/>
          </a:p>
        </p:txBody>
      </p:sp>
      <p:pic>
        <p:nvPicPr>
          <p:cNvPr id="48130" name="Picture 2" descr="http://www.ockero.se/images/18.1ce7faf214110658f8d4bb/1402409935232/Bananskal.jpg">
            <a:extLst>
              <a:ext uri="{FF2B5EF4-FFF2-40B4-BE49-F238E27FC236}">
                <a16:creationId xmlns:a16="http://schemas.microsoft.com/office/drawing/2014/main" id="{D82BBA2B-371D-4419-B042-7268E9DB4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6757"/>
            <a:ext cx="3195490" cy="164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http://www.elekcig.se/media/wysiwyg/kaffegrums.jpg">
            <a:extLst>
              <a:ext uri="{FF2B5EF4-FFF2-40B4-BE49-F238E27FC236}">
                <a16:creationId xmlns:a16="http://schemas.microsoft.com/office/drawing/2014/main" id="{67E7FD43-3C53-4023-A349-96563401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28" y="1418220"/>
            <a:ext cx="3539941" cy="23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Bildobjekt 8" descr="Potatisskal">
            <a:extLst>
              <a:ext uri="{FF2B5EF4-FFF2-40B4-BE49-F238E27FC236}">
                <a16:creationId xmlns:a16="http://schemas.microsoft.com/office/drawing/2014/main" id="{7B9A8FEA-31D2-470E-B1AE-A2406453C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2" t="4999" r="6030" b="15001"/>
          <a:stretch>
            <a:fillRect/>
          </a:stretch>
        </p:blipFill>
        <p:spPr bwMode="auto">
          <a:xfrm>
            <a:off x="379784" y="1061859"/>
            <a:ext cx="30734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AA5F684-0F7A-E918-4BF5-D2CCD9C708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1916" y="3199208"/>
            <a:ext cx="2232164" cy="132159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B002BE4-5958-45A1-92D0-62637E6699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8988" y="3656367"/>
            <a:ext cx="2695575" cy="78105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03552E7-1948-26E2-5F18-FD19A1D048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0147" y="4520801"/>
            <a:ext cx="1669596" cy="201172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8E58AA1-6A64-B33A-C5F7-212D259601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5492" y="4520800"/>
            <a:ext cx="3016420" cy="2363094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0162DEA-82E0-928F-54AA-88E48BF17C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6900" y="5299330"/>
            <a:ext cx="1571027" cy="1244378"/>
          </a:xfrm>
          <a:prstGeom prst="rect">
            <a:avLst/>
          </a:prstGeom>
        </p:spPr>
      </p:pic>
      <p:pic>
        <p:nvPicPr>
          <p:cNvPr id="18" name="Ljud 17">
            <a:hlinkClick r:id="" action="ppaction://media"/>
            <a:extLst>
              <a:ext uri="{FF2B5EF4-FFF2-40B4-BE49-F238E27FC236}">
                <a16:creationId xmlns:a16="http://schemas.microsoft.com/office/drawing/2014/main" id="{49DA6B0E-1361-7E45-75E6-0608A8D07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30"/>
    </mc:Choice>
    <mc:Fallback xmlns="">
      <p:transition spd="slow" advTm="2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5">
            <a:extLst>
              <a:ext uri="{FF2B5EF4-FFF2-40B4-BE49-F238E27FC236}">
                <a16:creationId xmlns:a16="http://schemas.microsoft.com/office/drawing/2014/main" id="{AC484B0A-F8AD-4F04-A606-92FC85713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443"/>
            <a:ext cx="1219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Annat som får läggas i matavfallspåsen</a:t>
            </a:r>
            <a:endParaRPr lang="sv-SE" altLang="sv-SE" sz="3600" b="1" dirty="0">
              <a:solidFill>
                <a:srgbClr val="009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93" name="Picture 9" descr="http://www.fotosidan.se/cldocpart/372897.jpg">
            <a:extLst>
              <a:ext uri="{FF2B5EF4-FFF2-40B4-BE49-F238E27FC236}">
                <a16:creationId xmlns:a16="http://schemas.microsoft.com/office/drawing/2014/main" id="{7BB0642C-BB14-4C33-AF23-E0009BB1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00" y="1896665"/>
            <a:ext cx="31210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DB5B230-34F8-7A0B-B872-983614C64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946" y="4121612"/>
            <a:ext cx="3481809" cy="254096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4EC9FCB-F4D6-FEEB-58CD-378CD8F5E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4197" y="1698171"/>
            <a:ext cx="3149558" cy="3963489"/>
          </a:xfrm>
          <a:prstGeom prst="rect">
            <a:avLst/>
          </a:prstGeom>
        </p:spPr>
      </p:pic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8B247060-E01C-1C20-15FF-2777C4411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51"/>
    </mc:Choice>
    <mc:Fallback xmlns="">
      <p:transition spd="slow" advTm="4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Platshållare för innehåll 5">
            <a:extLst>
              <a:ext uri="{FF2B5EF4-FFF2-40B4-BE49-F238E27FC236}">
                <a16:creationId xmlns:a16="http://schemas.microsoft.com/office/drawing/2014/main" id="{4EB9E736-4547-4058-9EEA-98E2A083FF8E}"/>
              </a:ext>
            </a:extLst>
          </p:cNvPr>
          <p:cNvSpPr>
            <a:spLocks/>
          </p:cNvSpPr>
          <p:nvPr/>
        </p:nvSpPr>
        <p:spPr bwMode="auto">
          <a:xfrm>
            <a:off x="2063750" y="2852738"/>
            <a:ext cx="7772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sv-SE" altLang="sv-SE" sz="2000"/>
          </a:p>
        </p:txBody>
      </p:sp>
      <p:sp>
        <p:nvSpPr>
          <p:cNvPr id="10245" name="Rubrik 1">
            <a:extLst>
              <a:ext uri="{FF2B5EF4-FFF2-40B4-BE49-F238E27FC236}">
                <a16:creationId xmlns:a16="http://schemas.microsoft.com/office/drawing/2014/main" id="{3A8B2E48-BE42-46AC-83D6-EA4ACF2E8B83}"/>
              </a:ext>
            </a:extLst>
          </p:cNvPr>
          <p:cNvSpPr>
            <a:spLocks/>
          </p:cNvSpPr>
          <p:nvPr/>
        </p:nvSpPr>
        <p:spPr bwMode="auto">
          <a:xfrm>
            <a:off x="0" y="296862"/>
            <a:ext cx="12191999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Vad händer med matavfallet?</a:t>
            </a:r>
          </a:p>
        </p:txBody>
      </p:sp>
      <p:pic>
        <p:nvPicPr>
          <p:cNvPr id="10246" name="Picture 3">
            <a:extLst>
              <a:ext uri="{FF2B5EF4-FFF2-40B4-BE49-F238E27FC236}">
                <a16:creationId xmlns:a16="http://schemas.microsoft.com/office/drawing/2014/main" id="{C18FCEBC-9AF1-46C8-98EB-E61AB851C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8"/>
          <a:stretch/>
        </p:blipFill>
        <p:spPr bwMode="auto">
          <a:xfrm>
            <a:off x="191192" y="956339"/>
            <a:ext cx="8071658" cy="590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A763B2CB-F3A2-0CE6-6F23-B59F12C6C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47"/>
    </mc:Choice>
    <mc:Fallback xmlns="">
      <p:transition spd="slow" advTm="7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 descr="http://nyheternasverige.se/wp-content/uploads/2015/03/IMG638092762.jpg">
            <a:extLst>
              <a:ext uri="{FF2B5EF4-FFF2-40B4-BE49-F238E27FC236}">
                <a16:creationId xmlns:a16="http://schemas.microsoft.com/office/drawing/2014/main" id="{C5E4E456-AC9A-4492-8B50-9CFF3D9F5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0138">
            <a:off x="2567781" y="1674814"/>
            <a:ext cx="309562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innehåll 7">
            <a:extLst>
              <a:ext uri="{FF2B5EF4-FFF2-40B4-BE49-F238E27FC236}">
                <a16:creationId xmlns:a16="http://schemas.microsoft.com/office/drawing/2014/main" id="{4B1998E9-D3CD-42F6-9EDF-561E5CD4BA19}"/>
              </a:ext>
            </a:extLst>
          </p:cNvPr>
          <p:cNvSpPr txBox="1">
            <a:spLocks/>
          </p:cNvSpPr>
          <p:nvPr/>
        </p:nvSpPr>
        <p:spPr bwMode="auto">
          <a:xfrm>
            <a:off x="4937760" y="4067176"/>
            <a:ext cx="496824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sv-SE" sz="3200" kern="0" dirty="0"/>
          </a:p>
          <a:p>
            <a:pPr algn="ctr">
              <a:spcBef>
                <a:spcPct val="20000"/>
              </a:spcBef>
              <a:defRPr/>
            </a:pPr>
            <a:endParaRPr lang="sv-SE" sz="3200" kern="0" dirty="0"/>
          </a:p>
          <a:p>
            <a:pPr algn="ctr">
              <a:spcBef>
                <a:spcPct val="20000"/>
              </a:spcBef>
              <a:defRPr/>
            </a:pPr>
            <a:endParaRPr lang="sv-SE" sz="3200" kern="0" dirty="0"/>
          </a:p>
          <a:p>
            <a:pPr algn="ctr">
              <a:spcBef>
                <a:spcPct val="20000"/>
              </a:spcBef>
              <a:defRPr/>
            </a:pPr>
            <a:endParaRPr lang="sv-SE" sz="3200" kern="0" dirty="0"/>
          </a:p>
          <a:p>
            <a:pPr algn="ctr">
              <a:spcBef>
                <a:spcPct val="20000"/>
              </a:spcBef>
              <a:defRPr/>
            </a:pPr>
            <a:endParaRPr lang="sv-SE" sz="3200" kern="0" dirty="0"/>
          </a:p>
          <a:p>
            <a:pPr algn="ctr">
              <a:spcBef>
                <a:spcPct val="20000"/>
              </a:spcBef>
              <a:defRPr/>
            </a:pPr>
            <a:endParaRPr lang="sv-SE" sz="3200" i="1" kern="0" dirty="0">
              <a:hlinkClick r:id="rId6"/>
            </a:endParaRPr>
          </a:p>
          <a:p>
            <a:pPr algn="ctr">
              <a:spcBef>
                <a:spcPct val="20000"/>
              </a:spcBef>
              <a:defRPr/>
            </a:pPr>
            <a:endParaRPr lang="sv-SE" sz="2400" b="1" i="1" kern="0" dirty="0">
              <a:solidFill>
                <a:srgbClr val="00B050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sv-SE" sz="3200" b="1" i="1" kern="0" dirty="0">
              <a:solidFill>
                <a:srgbClr val="00B050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sv-SE" sz="3200" b="1" i="1" kern="0" dirty="0">
              <a:solidFill>
                <a:srgbClr val="00B050"/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sv-SE" sz="3200" b="1" i="1" kern="0" dirty="0">
                <a:solidFill>
                  <a:srgbClr val="00B050"/>
                </a:solidFill>
              </a:rPr>
              <a:t> </a:t>
            </a:r>
            <a:endParaRPr lang="sv-SE" sz="3200" kern="0" dirty="0"/>
          </a:p>
        </p:txBody>
      </p:sp>
      <p:pic>
        <p:nvPicPr>
          <p:cNvPr id="21511" name="Picture 5">
            <a:extLst>
              <a:ext uri="{FF2B5EF4-FFF2-40B4-BE49-F238E27FC236}">
                <a16:creationId xmlns:a16="http://schemas.microsoft.com/office/drawing/2014/main" id="{A682056E-23BA-4047-AF35-DFAD6DE73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67" y="4067175"/>
            <a:ext cx="3190148" cy="18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7">
            <a:extLst>
              <a:ext uri="{FF2B5EF4-FFF2-40B4-BE49-F238E27FC236}">
                <a16:creationId xmlns:a16="http://schemas.microsoft.com/office/drawing/2014/main" id="{3B233FD1-AB17-45BD-BDB5-A4D97A5A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82" y="3963988"/>
            <a:ext cx="2179637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8">
            <a:extLst>
              <a:ext uri="{FF2B5EF4-FFF2-40B4-BE49-F238E27FC236}">
                <a16:creationId xmlns:a16="http://schemas.microsoft.com/office/drawing/2014/main" id="{AB6461E9-C6AD-4AC3-A3B3-6BC1AEAA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049" y="1125538"/>
            <a:ext cx="28575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http://lchf-recept.se/wp-content/uploads/2013/03/falukorv-300x170.jpg">
            <a:extLst>
              <a:ext uri="{FF2B5EF4-FFF2-40B4-BE49-F238E27FC236}">
                <a16:creationId xmlns:a16="http://schemas.microsoft.com/office/drawing/2014/main" id="{E8E7ABE6-B611-4492-8C93-C2B084BC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4" y="1047135"/>
            <a:ext cx="28575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45">
            <a:extLst>
              <a:ext uri="{FF2B5EF4-FFF2-40B4-BE49-F238E27FC236}">
                <a16:creationId xmlns:a16="http://schemas.microsoft.com/office/drawing/2014/main" id="{2FCFE638-3057-4A1D-A6EB-E95756C58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6227"/>
            <a:ext cx="1219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Felsorterat</a:t>
            </a:r>
            <a:endParaRPr lang="sv-SE" altLang="sv-SE" sz="3600" b="1" dirty="0">
              <a:solidFill>
                <a:srgbClr val="009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Äggskal Stock Foto Bilder. 48 685 Äggskal royalty fria bilder och foton ...">
            <a:extLst>
              <a:ext uri="{FF2B5EF4-FFF2-40B4-BE49-F238E27FC236}">
                <a16:creationId xmlns:a16="http://schemas.microsoft.com/office/drawing/2014/main" id="{FF45AD18-4FDA-6C1A-20BE-5B89261A4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2"/>
          <a:stretch/>
        </p:blipFill>
        <p:spPr bwMode="auto">
          <a:xfrm>
            <a:off x="5388503" y="1895660"/>
            <a:ext cx="1948564" cy="125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 9">
            <a:extLst>
              <a:ext uri="{FF2B5EF4-FFF2-40B4-BE49-F238E27FC236}">
                <a16:creationId xmlns:a16="http://schemas.microsoft.com/office/drawing/2014/main" id="{0C39930E-F794-81DC-7751-3F82037783C6}"/>
              </a:ext>
            </a:extLst>
          </p:cNvPr>
          <p:cNvGrpSpPr/>
          <p:nvPr/>
        </p:nvGrpSpPr>
        <p:grpSpPr>
          <a:xfrm>
            <a:off x="653700" y="396195"/>
            <a:ext cx="10600086" cy="6004605"/>
            <a:chOff x="653700" y="396195"/>
            <a:chExt cx="10600086" cy="6004605"/>
          </a:xfrm>
        </p:grpSpPr>
        <p:cxnSp>
          <p:nvCxnSpPr>
            <p:cNvPr id="4" name="Rak koppling 3">
              <a:extLst>
                <a:ext uri="{FF2B5EF4-FFF2-40B4-BE49-F238E27FC236}">
                  <a16:creationId xmlns:a16="http://schemas.microsoft.com/office/drawing/2014/main" id="{A169687F-A743-D57D-681F-1CE341E498E4}"/>
                </a:ext>
              </a:extLst>
            </p:cNvPr>
            <p:cNvCxnSpPr/>
            <p:nvPr/>
          </p:nvCxnSpPr>
          <p:spPr>
            <a:xfrm>
              <a:off x="938214" y="604157"/>
              <a:ext cx="10263186" cy="53315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Rak koppling 4">
              <a:extLst>
                <a:ext uri="{FF2B5EF4-FFF2-40B4-BE49-F238E27FC236}">
                  <a16:creationId xmlns:a16="http://schemas.microsoft.com/office/drawing/2014/main" id="{97B37575-244E-6A5E-5BF6-A6A33627C4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00" y="396195"/>
              <a:ext cx="10600086" cy="600460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Ljud 11">
            <a:hlinkClick r:id="" action="ppaction://media"/>
            <a:extLst>
              <a:ext uri="{FF2B5EF4-FFF2-40B4-BE49-F238E27FC236}">
                <a16:creationId xmlns:a16="http://schemas.microsoft.com/office/drawing/2014/main" id="{5DC7E853-A12D-3B2B-716A-C183393FE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76"/>
    </mc:Choice>
    <mc:Fallback xmlns="">
      <p:transition spd="slow" advTm="56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7">
            <a:extLst>
              <a:ext uri="{FF2B5EF4-FFF2-40B4-BE49-F238E27FC236}">
                <a16:creationId xmlns:a16="http://schemas.microsoft.com/office/drawing/2014/main" id="{4B1998E9-D3CD-42F6-9EDF-561E5CD4BA19}"/>
              </a:ext>
            </a:extLst>
          </p:cNvPr>
          <p:cNvSpPr txBox="1">
            <a:spLocks/>
          </p:cNvSpPr>
          <p:nvPr/>
        </p:nvSpPr>
        <p:spPr bwMode="auto">
          <a:xfrm>
            <a:off x="4937760" y="4067176"/>
            <a:ext cx="496824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sv-SE" sz="3200" kern="0" dirty="0"/>
          </a:p>
          <a:p>
            <a:pPr algn="ctr">
              <a:spcBef>
                <a:spcPct val="20000"/>
              </a:spcBef>
              <a:defRPr/>
            </a:pPr>
            <a:endParaRPr lang="sv-SE" sz="3200" kern="0" dirty="0"/>
          </a:p>
          <a:p>
            <a:pPr algn="ctr">
              <a:spcBef>
                <a:spcPct val="20000"/>
              </a:spcBef>
              <a:defRPr/>
            </a:pPr>
            <a:endParaRPr lang="sv-SE" sz="3200" kern="0" dirty="0"/>
          </a:p>
          <a:p>
            <a:pPr algn="ctr">
              <a:spcBef>
                <a:spcPct val="20000"/>
              </a:spcBef>
              <a:defRPr/>
            </a:pPr>
            <a:endParaRPr lang="sv-SE" sz="3200" kern="0" dirty="0"/>
          </a:p>
          <a:p>
            <a:pPr algn="ctr">
              <a:spcBef>
                <a:spcPct val="20000"/>
              </a:spcBef>
              <a:defRPr/>
            </a:pPr>
            <a:endParaRPr lang="sv-SE" sz="3200" kern="0" dirty="0"/>
          </a:p>
          <a:p>
            <a:pPr algn="ctr">
              <a:spcBef>
                <a:spcPct val="20000"/>
              </a:spcBef>
              <a:defRPr/>
            </a:pPr>
            <a:endParaRPr lang="sv-SE" sz="3200" i="1" kern="0" dirty="0">
              <a:hlinkClick r:id="rId5"/>
            </a:endParaRPr>
          </a:p>
          <a:p>
            <a:pPr algn="ctr">
              <a:spcBef>
                <a:spcPct val="20000"/>
              </a:spcBef>
              <a:defRPr/>
            </a:pPr>
            <a:endParaRPr lang="sv-SE" sz="2400" b="1" i="1" kern="0" dirty="0">
              <a:solidFill>
                <a:srgbClr val="00B050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sv-SE" sz="3200" b="1" i="1" kern="0" dirty="0">
              <a:solidFill>
                <a:srgbClr val="00B050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sv-SE" sz="3200" b="1" i="1" kern="0" dirty="0">
              <a:solidFill>
                <a:srgbClr val="00B050"/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sv-SE" sz="3200" b="1" i="1" kern="0" dirty="0">
                <a:solidFill>
                  <a:srgbClr val="00B050"/>
                </a:solidFill>
              </a:rPr>
              <a:t> </a:t>
            </a:r>
            <a:endParaRPr lang="sv-SE" sz="3200" kern="0" dirty="0"/>
          </a:p>
        </p:txBody>
      </p:sp>
      <p:sp>
        <p:nvSpPr>
          <p:cNvPr id="16394" name="Rectangle 45">
            <a:extLst>
              <a:ext uri="{FF2B5EF4-FFF2-40B4-BE49-F238E27FC236}">
                <a16:creationId xmlns:a16="http://schemas.microsoft.com/office/drawing/2014/main" id="{2FCFE638-3057-4A1D-A6EB-E95756C58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6227"/>
            <a:ext cx="1219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Får inte läggas i matavfallspåse</a:t>
            </a:r>
            <a:endParaRPr lang="sv-SE" altLang="sv-SE" sz="3600" b="1" dirty="0">
              <a:solidFill>
                <a:srgbClr val="009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80D2990-43D1-06D8-CB1B-7C1E95364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04" y="848009"/>
            <a:ext cx="3810147" cy="333624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70D6B03-7A18-3A5E-1435-CE6CBB7F2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3109" y="1799326"/>
            <a:ext cx="1958940" cy="287521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2DB67809-BCDC-B3C3-4003-92274D6D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0542" y="2659215"/>
            <a:ext cx="2401852" cy="266423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18B5DA3-9210-D059-B6D0-E20AB04C8E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029" y="4477817"/>
            <a:ext cx="3038431" cy="1936583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81204A1F-F0E7-48AF-D68C-E59492FD1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6368" y="4677541"/>
            <a:ext cx="3385632" cy="199154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6BD6C0D9-E333-81B8-FAC0-069D047F3A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4961" y="922339"/>
            <a:ext cx="3178148" cy="2208111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B3B4DCA9-6589-148C-6C1F-5B03672349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2240" y="4477817"/>
            <a:ext cx="2301474" cy="2226192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4F03CE53-DCAE-8B89-DBEF-81099A6331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1151" y="5305425"/>
            <a:ext cx="2286000" cy="1552575"/>
          </a:xfrm>
          <a:prstGeom prst="rect">
            <a:avLst/>
          </a:prstGeom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C2E52DED-C800-F156-D48D-2182F42D97FC}"/>
              </a:ext>
            </a:extLst>
          </p:cNvPr>
          <p:cNvGrpSpPr/>
          <p:nvPr/>
        </p:nvGrpSpPr>
        <p:grpSpPr>
          <a:xfrm>
            <a:off x="653700" y="396195"/>
            <a:ext cx="10600086" cy="6004605"/>
            <a:chOff x="653700" y="396195"/>
            <a:chExt cx="10600086" cy="6004605"/>
          </a:xfrm>
        </p:grpSpPr>
        <p:cxnSp>
          <p:nvCxnSpPr>
            <p:cNvPr id="4" name="Rak koppling 3">
              <a:extLst>
                <a:ext uri="{FF2B5EF4-FFF2-40B4-BE49-F238E27FC236}">
                  <a16:creationId xmlns:a16="http://schemas.microsoft.com/office/drawing/2014/main" id="{A9EC7DD2-0252-13D3-AB28-3D96595490C3}"/>
                </a:ext>
              </a:extLst>
            </p:cNvPr>
            <p:cNvCxnSpPr/>
            <p:nvPr/>
          </p:nvCxnSpPr>
          <p:spPr>
            <a:xfrm>
              <a:off x="938214" y="604157"/>
              <a:ext cx="10263186" cy="53315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ak koppling 6">
              <a:extLst>
                <a:ext uri="{FF2B5EF4-FFF2-40B4-BE49-F238E27FC236}">
                  <a16:creationId xmlns:a16="http://schemas.microsoft.com/office/drawing/2014/main" id="{E33AF210-A527-F77F-B9EC-74B9E59E53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00" y="396195"/>
              <a:ext cx="10600086" cy="600460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89" name="Ljud 16388">
            <a:hlinkClick r:id="" action="ppaction://media"/>
            <a:extLst>
              <a:ext uri="{FF2B5EF4-FFF2-40B4-BE49-F238E27FC236}">
                <a16:creationId xmlns:a16="http://schemas.microsoft.com/office/drawing/2014/main" id="{16239D10-783E-6512-84F6-183BE645F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17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05"/>
    </mc:Choice>
    <mc:Fallback xmlns="">
      <p:transition spd="slow" advTm="34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Infomöten Hösten 2023" id="{47FAFA52-FE73-49C7-B4D8-0C0EFEC3A98C}" vid="{B280CA38-CBFB-4507-8FEA-E3859A8C09E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 xmlns="4c039b21-6aa7-4a42-93ef-818e071d954a">Mall</Kategori>
    <Malltyp xmlns="4c039b21-6aa7-4a42-93ef-818e071d954a">Powerpoint</Malltyp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811E7724677AE48BB87B125B92AA3D8" ma:contentTypeVersion="2" ma:contentTypeDescription="Skapa ett nytt dokument." ma:contentTypeScope="" ma:versionID="75bf530ee2ccb441a791bb99b07b20e5">
  <xsd:schema xmlns:xsd="http://www.w3.org/2001/XMLSchema" xmlns:xs="http://www.w3.org/2001/XMLSchema" xmlns:p="http://schemas.microsoft.com/office/2006/metadata/properties" xmlns:ns2="4c039b21-6aa7-4a42-93ef-818e071d954a" targetNamespace="http://schemas.microsoft.com/office/2006/metadata/properties" ma:root="true" ma:fieldsID="6d1e6d6f2186a341422599fff4cb0b71" ns2:_="">
    <xsd:import namespace="4c039b21-6aa7-4a42-93ef-818e071d954a"/>
    <xsd:element name="properties">
      <xsd:complexType>
        <xsd:sequence>
          <xsd:element name="documentManagement">
            <xsd:complexType>
              <xsd:all>
                <xsd:element ref="ns2:Kategori" minOccurs="0"/>
                <xsd:element ref="ns2:Mallty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39b21-6aa7-4a42-93ef-818e071d954a" elementFormDefault="qualified">
    <xsd:import namespace="http://schemas.microsoft.com/office/2006/documentManagement/types"/>
    <xsd:import namespace="http://schemas.microsoft.com/office/infopath/2007/PartnerControls"/>
    <xsd:element name="Kategori" ma:index="8" nillable="true" ma:displayName="Kategori" ma:default="Mall" ma:format="Dropdown" ma:internalName="Kategori">
      <xsd:simpleType>
        <xsd:restriction base="dms:Choice">
          <xsd:enumeration value="Mall"/>
          <xsd:enumeration value="Grafiskt material"/>
        </xsd:restriction>
      </xsd:simpleType>
    </xsd:element>
    <xsd:element name="Malltyp" ma:index="9" nillable="true" ma:displayName="Malltyp" ma:default="Word" ma:format="Dropdown" ma:internalName="Malltyp">
      <xsd:simpleType>
        <xsd:restriction base="dms:Choice">
          <xsd:enumeration value="Word"/>
          <xsd:enumeration value="Powerpoint"/>
          <xsd:enumeration value="Excel"/>
          <xsd:enumeration value="Pdf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190D9F-3072-4386-9263-A6E8D53C43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D3CF49-FE7C-4F5B-9C94-3F233CA5979B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4c039b21-6aa7-4a42-93ef-818e071d954a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3A8E13D-D328-4F18-8A89-41506BB76A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039b21-6aa7-4a42-93ef-818e071d95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3791</TotalTime>
  <Words>344</Words>
  <Application>Microsoft Office PowerPoint</Application>
  <PresentationFormat>Bredbild</PresentationFormat>
  <Paragraphs>108</Paragraphs>
  <Slides>20</Slides>
  <Notes>20</Notes>
  <HiddenSlides>0</HiddenSlides>
  <MMClips>20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Google Sans</vt:lpstr>
      <vt:lpstr>Source Sans Pro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Miljönytta med biogödsel och biogas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Ewa Dydiszko</dc:creator>
  <cp:lastModifiedBy>Ellinor Norén</cp:lastModifiedBy>
  <cp:revision>40</cp:revision>
  <cp:lastPrinted>2023-11-09T08:02:55Z</cp:lastPrinted>
  <dcterms:created xsi:type="dcterms:W3CDTF">2023-10-06T10:00:50Z</dcterms:created>
  <dcterms:modified xsi:type="dcterms:W3CDTF">2023-11-28T10:33:23Z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0x010100C811E7724677AE48BB87B125B92AA3D8</vt:lpwstr>
  </property>
</Properties>
</file>